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4" d="100"/>
          <a:sy n="74" d="100"/>
        </p:scale>
        <p:origin x="180" y="2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144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txBody>
          <a:bodyPr/>
          <a:lstStyle/>
          <a:p>
            <a:endParaRPr lang="en-US"/>
          </a:p>
        </p:txBody>
      </p:sp>
      <p:sp>
        <p:nvSpPr>
          <p:cNvPr id="3" name="Shape 1"/>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txBody>
          <a:bodyPr/>
          <a:lstStyle/>
          <a:p>
            <a:endParaRPr lang="en-US"/>
          </a:p>
        </p:txBody>
      </p:sp>
      <p:sp>
        <p:nvSpPr>
          <p:cNvPr id="3" name="Shape 1"/>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12"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0"/>
            <a:ext cx="6035040" cy="8229600"/>
          </a:xfrm>
          <a:prstGeom prst="rect">
            <a:avLst/>
          </a:prstGeom>
        </p:spPr>
      </p:pic>
      <p:sp>
        <p:nvSpPr>
          <p:cNvPr id="3" name="Text 0"/>
          <p:cNvSpPr/>
          <p:nvPr/>
        </p:nvSpPr>
        <p:spPr>
          <a:xfrm>
            <a:off x="793790" y="1882378"/>
            <a:ext cx="7556421" cy="1771888"/>
          </a:xfrm>
          <a:prstGeom prst="rect">
            <a:avLst/>
          </a:prstGeom>
          <a:noFill/>
          <a:ln/>
        </p:spPr>
        <p:txBody>
          <a:bodyPr wrap="square" lIns="0" tIns="0" rIns="0" bIns="0" rtlCol="0" anchor="t"/>
          <a:lstStyle/>
          <a:p>
            <a:pPr marL="0" indent="0" algn="l">
              <a:lnSpc>
                <a:spcPts val="6950"/>
              </a:lnSpc>
              <a:buNone/>
            </a:pPr>
            <a:r>
              <a:rPr lang="en-US" sz="5550" b="1" dirty="0">
                <a:solidFill>
                  <a:srgbClr val="303030"/>
                </a:solidFill>
                <a:latin typeface="Engel Voelkers Headline Bold" pitchFamily="34" charset="0"/>
                <a:ea typeface="Engel Voelkers Headline Bold" pitchFamily="34" charset="-122"/>
                <a:cs typeface="Engel Voelkers Headline Bold" pitchFamily="34" charset="-120"/>
              </a:rPr>
              <a:t>The New Rules of the Email Inbox</a:t>
            </a:r>
            <a:endParaRPr lang="en-US" sz="5550" dirty="0"/>
          </a:p>
        </p:txBody>
      </p:sp>
      <p:sp>
        <p:nvSpPr>
          <p:cNvPr id="4" name="Text 1"/>
          <p:cNvSpPr/>
          <p:nvPr/>
        </p:nvSpPr>
        <p:spPr>
          <a:xfrm>
            <a:off x="793790" y="4079558"/>
            <a:ext cx="7556421" cy="2267545"/>
          </a:xfrm>
          <a:prstGeom prst="rect">
            <a:avLst/>
          </a:prstGeom>
          <a:noFill/>
          <a:ln/>
        </p:spPr>
        <p:txBody>
          <a:bodyPr wrap="square" lIns="0" tIns="0" rIns="0" bIns="0" rtlCol="0" anchor="t"/>
          <a:lstStyle/>
          <a:p>
            <a:pPr marL="0" indent="0" algn="l">
              <a:lnSpc>
                <a:spcPts val="3550"/>
              </a:lnSpc>
              <a:buNone/>
            </a:pPr>
            <a:r>
              <a:rPr lang="en-US" sz="2200" dirty="0">
                <a:solidFill>
                  <a:srgbClr val="303030"/>
                </a:solidFill>
                <a:latin typeface="Engel Voelkers Text" pitchFamily="34" charset="0"/>
                <a:ea typeface="Engel Voelkers Text" pitchFamily="34" charset="-122"/>
                <a:cs typeface="Engel Voelkers Text" pitchFamily="34" charset="-120"/>
              </a:rPr>
              <a:t>Welcome to the 2026 email landscape. We aren't just fighting for attention against other humans anymore—we're fighting against AI noise. With AI tools making it easier than ever to send emails, the average inbox volume has tripled. Success now requires a fundamental shift:   </a:t>
            </a:r>
            <a:r>
              <a:rPr lang="en-US" sz="2200" b="1" dirty="0">
                <a:solidFill>
                  <a:srgbClr val="303030"/>
                </a:solidFill>
                <a:latin typeface="Engel Voelkers Text" pitchFamily="34" charset="0"/>
                <a:ea typeface="Engel Voelkers Text" pitchFamily="34" charset="-122"/>
                <a:cs typeface="Engel Voelkers Text" pitchFamily="34" charset="-120"/>
              </a:rPr>
              <a:t>quality over quantity</a:t>
            </a:r>
            <a:r>
              <a:rPr lang="en-US" sz="2200" dirty="0">
                <a:solidFill>
                  <a:srgbClr val="303030"/>
                </a:solidFill>
                <a:latin typeface="Engel Voelkers Text" pitchFamily="34" charset="0"/>
                <a:ea typeface="Engel Voelkers Text" pitchFamily="34" charset="-122"/>
                <a:cs typeface="Engel Voelkers Text" pitchFamily="34" charset="-120"/>
              </a:rPr>
              <a:t>.</a:t>
            </a:r>
            <a:endParaRPr lang="en-US" sz="2200" dirty="0"/>
          </a:p>
        </p:txBody>
      </p:sp>
      <p:pic>
        <p:nvPicPr>
          <p:cNvPr id="5" name="Image 1" descr="preencoded.png"/>
          <p:cNvPicPr>
            <a:picLocks noChangeAspect="1"/>
          </p:cNvPicPr>
          <p:nvPr/>
        </p:nvPicPr>
        <p:blipFill>
          <a:blip r:embed="rId4"/>
          <a:stretch>
            <a:fillRect/>
          </a:stretch>
        </p:blipFill>
        <p:spPr>
          <a:xfrm>
            <a:off x="6993969" y="7549158"/>
            <a:ext cx="1923217" cy="3401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793790" y="1272778"/>
            <a:ext cx="1377672" cy="305038"/>
          </a:xfrm>
          <a:prstGeom prst="roundRect">
            <a:avLst>
              <a:gd name="adj" fmla="val 43501"/>
            </a:avLst>
          </a:prstGeom>
          <a:solidFill>
            <a:srgbClr val="FFCCCC"/>
          </a:solidFill>
          <a:ln/>
        </p:spPr>
        <p:txBody>
          <a:bodyPr/>
          <a:lstStyle/>
          <a:p>
            <a:endParaRPr lang="en-US"/>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280" y="1351598"/>
            <a:ext cx="147399" cy="147399"/>
          </a:xfrm>
          <a:prstGeom prst="rect">
            <a:avLst/>
          </a:prstGeom>
        </p:spPr>
      </p:pic>
      <p:sp>
        <p:nvSpPr>
          <p:cNvPr id="4" name="Text 1"/>
          <p:cNvSpPr/>
          <p:nvPr/>
        </p:nvSpPr>
        <p:spPr>
          <a:xfrm>
            <a:off x="1125379" y="1328023"/>
            <a:ext cx="935593" cy="194548"/>
          </a:xfrm>
          <a:prstGeom prst="rect">
            <a:avLst/>
          </a:prstGeom>
          <a:noFill/>
          <a:ln/>
        </p:spPr>
        <p:txBody>
          <a:bodyPr wrap="none" lIns="0" tIns="0" rIns="0" bIns="0" rtlCol="0" anchor="t"/>
          <a:lstStyle/>
          <a:p>
            <a:pPr marL="0" indent="0" algn="l">
              <a:lnSpc>
                <a:spcPts val="1500"/>
              </a:lnSpc>
              <a:buNone/>
            </a:pPr>
            <a:r>
              <a:rPr lang="en-US" sz="1150" dirty="0">
                <a:solidFill>
                  <a:srgbClr val="303030"/>
                </a:solidFill>
                <a:latin typeface="Engel Voelkers Text" pitchFamily="34" charset="0"/>
                <a:ea typeface="Engel Voelkers Text" pitchFamily="34" charset="-122"/>
                <a:cs typeface="Engel Voelkers Text" pitchFamily="34" charset="-120"/>
              </a:rPr>
              <a:t>AUTOMATION</a:t>
            </a:r>
            <a:endParaRPr lang="en-US" sz="1150" dirty="0"/>
          </a:p>
        </p:txBody>
      </p:sp>
      <p:sp>
        <p:nvSpPr>
          <p:cNvPr id="5" name="Text 2"/>
          <p:cNvSpPr/>
          <p:nvPr/>
        </p:nvSpPr>
        <p:spPr>
          <a:xfrm>
            <a:off x="793790" y="1625679"/>
            <a:ext cx="6617375" cy="575905"/>
          </a:xfrm>
          <a:prstGeom prst="rect">
            <a:avLst/>
          </a:prstGeom>
          <a:noFill/>
          <a:ln/>
        </p:spPr>
        <p:txBody>
          <a:bodyPr wrap="none" lIns="0" tIns="0" rIns="0" bIns="0" rtlCol="0" anchor="t"/>
          <a:lstStyle/>
          <a:p>
            <a:pPr marL="0" indent="0" algn="l">
              <a:lnSpc>
                <a:spcPts val="4500"/>
              </a:lnSpc>
              <a:buNone/>
            </a:pPr>
            <a:r>
              <a:rPr lang="en-US" sz="3600" b="1" dirty="0">
                <a:solidFill>
                  <a:srgbClr val="303030"/>
                </a:solidFill>
                <a:latin typeface="Engel Voelkers Headline Bold" pitchFamily="34" charset="0"/>
                <a:ea typeface="Engel Voelkers Headline Bold" pitchFamily="34" charset="-122"/>
                <a:cs typeface="Engel Voelkers Headline Bold" pitchFamily="34" charset="-120"/>
              </a:rPr>
              <a:t>CONVERT: Agentic Workflows</a:t>
            </a:r>
            <a:endParaRPr lang="en-US" sz="3600" dirty="0"/>
          </a:p>
        </p:txBody>
      </p:sp>
      <p:sp>
        <p:nvSpPr>
          <p:cNvPr id="6" name="Text 3"/>
          <p:cNvSpPr/>
          <p:nvPr/>
        </p:nvSpPr>
        <p:spPr>
          <a:xfrm>
            <a:off x="793790" y="2381250"/>
            <a:ext cx="13042821" cy="304086"/>
          </a:xfrm>
          <a:prstGeom prst="rect">
            <a:avLst/>
          </a:prstGeom>
          <a:noFill/>
          <a:ln/>
        </p:spPr>
        <p:txBody>
          <a:bodyPr wrap="none" lIns="0" tIns="0" rIns="0" bIns="0" rtlCol="0" anchor="t"/>
          <a:lstStyle/>
          <a:p>
            <a:pPr marL="0" indent="0" algn="l">
              <a:lnSpc>
                <a:spcPts val="2350"/>
              </a:lnSpc>
              <a:buNone/>
            </a:pPr>
            <a:r>
              <a:rPr lang="en-US" sz="1800" dirty="0">
                <a:solidFill>
                  <a:srgbClr val="303030"/>
                </a:solidFill>
                <a:latin typeface="Engel Voelkers Text" pitchFamily="34" charset="0"/>
                <a:ea typeface="Engel Voelkers Text" pitchFamily="34" charset="-122"/>
                <a:cs typeface="Engel Voelkers Text" pitchFamily="34" charset="-120"/>
              </a:rPr>
              <a:t>Move beyond the basic welcome series toward true lifecycle marketing. </a:t>
            </a:r>
            <a:endParaRPr lang="en-US" sz="1800" dirty="0"/>
          </a:p>
        </p:txBody>
      </p:sp>
      <p:sp>
        <p:nvSpPr>
          <p:cNvPr id="7" name="Text 4"/>
          <p:cNvSpPr/>
          <p:nvPr/>
        </p:nvSpPr>
        <p:spPr>
          <a:xfrm>
            <a:off x="793790" y="2819995"/>
            <a:ext cx="13042821" cy="304086"/>
          </a:xfrm>
          <a:prstGeom prst="rect">
            <a:avLst/>
          </a:prstGeom>
          <a:noFill/>
          <a:ln/>
        </p:spPr>
        <p:txBody>
          <a:bodyPr wrap="none" lIns="0" tIns="0" rIns="0" bIns="0" rtlCol="0" anchor="t"/>
          <a:lstStyle/>
          <a:p>
            <a:pPr marL="0" indent="0" algn="l">
              <a:lnSpc>
                <a:spcPts val="2350"/>
              </a:lnSpc>
              <a:buNone/>
            </a:pPr>
            <a:r>
              <a:rPr lang="en-US" sz="1800" dirty="0">
                <a:solidFill>
                  <a:srgbClr val="303030"/>
                </a:solidFill>
                <a:latin typeface="Engel Voelkers Text" pitchFamily="34" charset="0"/>
                <a:ea typeface="Engel Voelkers Text" pitchFamily="34" charset="-122"/>
                <a:cs typeface="Engel Voelkers Text" pitchFamily="34" charset="-120"/>
              </a:rPr>
              <a:t>AI-powered workflows respond to user behavior in real-time, creating personalized journeys at scale.</a:t>
            </a:r>
            <a:endParaRPr lang="en-US" sz="1800" dirty="0"/>
          </a:p>
        </p:txBody>
      </p:sp>
      <p:pic>
        <p:nvPicPr>
          <p:cNvPr id="8" name="Image 1" descr="preencoded.png"/>
          <p:cNvPicPr>
            <a:picLocks noChangeAspect="1"/>
          </p:cNvPicPr>
          <p:nvPr/>
        </p:nvPicPr>
        <p:blipFill>
          <a:blip r:embed="rId5"/>
          <a:stretch>
            <a:fillRect/>
          </a:stretch>
        </p:blipFill>
        <p:spPr>
          <a:xfrm>
            <a:off x="4825484" y="3258741"/>
            <a:ext cx="4979313" cy="2955250"/>
          </a:xfrm>
          <a:prstGeom prst="rect">
            <a:avLst/>
          </a:prstGeom>
        </p:spPr>
      </p:pic>
      <p:pic>
        <p:nvPicPr>
          <p:cNvPr id="9"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8822" y="3981053"/>
            <a:ext cx="423887" cy="423887"/>
          </a:xfrm>
          <a:prstGeom prst="rect">
            <a:avLst/>
          </a:prstGeom>
        </p:spPr>
      </p:pic>
      <p:sp>
        <p:nvSpPr>
          <p:cNvPr id="10" name="Text 5"/>
          <p:cNvSpPr/>
          <p:nvPr/>
        </p:nvSpPr>
        <p:spPr>
          <a:xfrm>
            <a:off x="8291165" y="5409286"/>
            <a:ext cx="1237750" cy="476872"/>
          </a:xfrm>
          <a:prstGeom prst="rect">
            <a:avLst/>
          </a:prstGeom>
          <a:noFill/>
          <a:ln/>
        </p:spPr>
        <p:txBody>
          <a:bodyPr wrap="square" lIns="0" tIns="0" rIns="0" bIns="0" rtlCol="0" anchor="t"/>
          <a:lstStyle/>
          <a:p>
            <a:pPr marL="0" indent="0" algn="ctr">
              <a:lnSpc>
                <a:spcPts val="1850"/>
              </a:lnSpc>
              <a:buNone/>
            </a:pPr>
            <a:r>
              <a:rPr lang="en-US" sz="1500" b="1" dirty="0">
                <a:solidFill>
                  <a:srgbClr val="303030"/>
                </a:solidFill>
                <a:latin typeface="Engel Voelkers Headline Bold" pitchFamily="34" charset="0"/>
                <a:ea typeface="Engel Voelkers Headline Bold" pitchFamily="34" charset="-122"/>
                <a:cs typeface="Engel Voelkers Headline Bold" pitchFamily="34" charset="-120"/>
              </a:rPr>
              <a:t>Personalized Follow-Up</a:t>
            </a:r>
            <a:endParaRPr lang="en-US" sz="1500" dirty="0"/>
          </a:p>
        </p:txBody>
      </p:sp>
      <p:pic>
        <p:nvPicPr>
          <p:cNvPr id="11"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16999" y="3981848"/>
            <a:ext cx="423887" cy="423887"/>
          </a:xfrm>
          <a:prstGeom prst="rect">
            <a:avLst/>
          </a:prstGeom>
        </p:spPr>
      </p:pic>
      <p:sp>
        <p:nvSpPr>
          <p:cNvPr id="12" name="Text 6"/>
          <p:cNvSpPr/>
          <p:nvPr/>
        </p:nvSpPr>
        <p:spPr>
          <a:xfrm>
            <a:off x="6731262" y="5528504"/>
            <a:ext cx="1237749" cy="238436"/>
          </a:xfrm>
          <a:prstGeom prst="rect">
            <a:avLst/>
          </a:prstGeom>
          <a:noFill/>
          <a:ln/>
        </p:spPr>
        <p:txBody>
          <a:bodyPr wrap="none" lIns="0" tIns="0" rIns="0" bIns="0" rtlCol="0" anchor="t"/>
          <a:lstStyle/>
          <a:p>
            <a:pPr marL="0" indent="0" algn="ctr">
              <a:lnSpc>
                <a:spcPts val="1850"/>
              </a:lnSpc>
              <a:buNone/>
            </a:pPr>
            <a:r>
              <a:rPr lang="en-US" sz="1500" b="1" dirty="0">
                <a:solidFill>
                  <a:srgbClr val="303030"/>
                </a:solidFill>
                <a:latin typeface="Engel Voelkers Headline Bold" pitchFamily="34" charset="0"/>
                <a:ea typeface="Engel Voelkers Headline Bold" pitchFamily="34" charset="-122"/>
                <a:cs typeface="Engel Voelkers Headline Bold" pitchFamily="34" charset="-120"/>
              </a:rPr>
              <a:t>AI Analysis</a:t>
            </a:r>
            <a:endParaRPr lang="en-US" sz="1500" dirty="0"/>
          </a:p>
        </p:txBody>
      </p:sp>
      <p:pic>
        <p:nvPicPr>
          <p:cNvPr id="13"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57096" y="3981848"/>
            <a:ext cx="423887" cy="423887"/>
          </a:xfrm>
          <a:prstGeom prst="rect">
            <a:avLst/>
          </a:prstGeom>
        </p:spPr>
      </p:pic>
      <p:sp>
        <p:nvSpPr>
          <p:cNvPr id="14" name="Text 7"/>
          <p:cNvSpPr/>
          <p:nvPr/>
        </p:nvSpPr>
        <p:spPr>
          <a:xfrm>
            <a:off x="5145926" y="5528504"/>
            <a:ext cx="1237749" cy="238436"/>
          </a:xfrm>
          <a:prstGeom prst="rect">
            <a:avLst/>
          </a:prstGeom>
          <a:noFill/>
          <a:ln/>
        </p:spPr>
        <p:txBody>
          <a:bodyPr wrap="none" lIns="0" tIns="0" rIns="0" bIns="0" rtlCol="0" anchor="t"/>
          <a:lstStyle/>
          <a:p>
            <a:pPr marL="0" indent="0" algn="ctr">
              <a:lnSpc>
                <a:spcPts val="1850"/>
              </a:lnSpc>
              <a:buNone/>
            </a:pPr>
            <a:r>
              <a:rPr lang="en-US" sz="1500" b="1" dirty="0">
                <a:solidFill>
                  <a:srgbClr val="303030"/>
                </a:solidFill>
                <a:latin typeface="Engel Voelkers Headline Bold" pitchFamily="34" charset="0"/>
                <a:ea typeface="Engel Voelkers Headline Bold" pitchFamily="34" charset="-122"/>
                <a:cs typeface="Engel Voelkers Headline Bold" pitchFamily="34" charset="-120"/>
              </a:rPr>
              <a:t>User Action</a:t>
            </a:r>
            <a:endParaRPr lang="en-US" sz="1500" dirty="0"/>
          </a:p>
        </p:txBody>
      </p:sp>
      <p:sp>
        <p:nvSpPr>
          <p:cNvPr id="15" name="Text 8"/>
          <p:cNvSpPr/>
          <p:nvPr/>
        </p:nvSpPr>
        <p:spPr>
          <a:xfrm>
            <a:off x="793790" y="6348651"/>
            <a:ext cx="13042821" cy="608171"/>
          </a:xfrm>
          <a:prstGeom prst="rect">
            <a:avLst/>
          </a:prstGeom>
          <a:noFill/>
          <a:ln/>
        </p:spPr>
        <p:txBody>
          <a:bodyPr wrap="square" lIns="0" tIns="0" rIns="0" bIns="0" rtlCol="0" anchor="t"/>
          <a:lstStyle/>
          <a:p>
            <a:pPr marL="0" indent="0" algn="l">
              <a:lnSpc>
                <a:spcPts val="2350"/>
              </a:lnSpc>
              <a:buNone/>
            </a:pPr>
            <a:r>
              <a:rPr lang="en-US" sz="1800" dirty="0">
                <a:solidFill>
                  <a:srgbClr val="303030"/>
                </a:solidFill>
                <a:latin typeface="Engel Voelkers Text" pitchFamily="34" charset="0"/>
                <a:ea typeface="Engel Voelkers Text" pitchFamily="34" charset="-122"/>
                <a:cs typeface="Engel Voelkers Text" pitchFamily="34" charset="-120"/>
              </a:rPr>
              <a:t>If a member hasn't clicked a link in 90 days, AI triggers a "Win-Back" sequence with a special offer or survey. If a user clicks about a "Business Grant" but doesn't download the application, an automated nudge follows up 24 hours later with helpful tips.</a:t>
            </a:r>
            <a:endParaRPr lang="en-US" sz="1800" dirty="0"/>
          </a:p>
        </p:txBody>
      </p:sp>
      <p:pic>
        <p:nvPicPr>
          <p:cNvPr id="16" name="Image 5" descr="preencoded.png"/>
          <p:cNvPicPr>
            <a:picLocks noChangeAspect="1"/>
          </p:cNvPicPr>
          <p:nvPr/>
        </p:nvPicPr>
        <p:blipFill>
          <a:blip r:embed="rId12"/>
          <a:stretch>
            <a:fillRect/>
          </a:stretch>
        </p:blipFill>
        <p:spPr>
          <a:xfrm>
            <a:off x="6353532" y="7549158"/>
            <a:ext cx="1923217" cy="34016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035040" cy="8229600"/>
          </a:xfrm>
          <a:prstGeom prst="rect">
            <a:avLst/>
          </a:prstGeom>
        </p:spPr>
      </p:pic>
      <p:sp>
        <p:nvSpPr>
          <p:cNvPr id="3" name="Text 0"/>
          <p:cNvSpPr/>
          <p:nvPr/>
        </p:nvSpPr>
        <p:spPr>
          <a:xfrm>
            <a:off x="6280190" y="1142881"/>
            <a:ext cx="6356985" cy="708779"/>
          </a:xfrm>
          <a:prstGeom prst="rect">
            <a:avLst/>
          </a:prstGeom>
          <a:noFill/>
          <a:ln/>
        </p:spPr>
        <p:txBody>
          <a:bodyPr wrap="none" lIns="0" tIns="0" rIns="0" bIns="0" rtlCol="0" anchor="t"/>
          <a:lstStyle/>
          <a:p>
            <a:pPr marL="0" indent="0" algn="l">
              <a:lnSpc>
                <a:spcPts val="5550"/>
              </a:lnSpc>
              <a:buNone/>
            </a:pPr>
            <a:r>
              <a:rPr lang="en-US" sz="4450" b="1" dirty="0">
                <a:solidFill>
                  <a:srgbClr val="303030"/>
                </a:solidFill>
                <a:latin typeface="Engel Voelkers Headline Bold" pitchFamily="34" charset="0"/>
                <a:ea typeface="Engel Voelkers Headline Bold" pitchFamily="34" charset="-122"/>
                <a:cs typeface="Engel Voelkers Headline Bold" pitchFamily="34" charset="-120"/>
              </a:rPr>
              <a:t>The Human + AI Balance</a:t>
            </a:r>
            <a:endParaRPr lang="en-US" sz="4450" dirty="0"/>
          </a:p>
        </p:txBody>
      </p:sp>
      <p:sp>
        <p:nvSpPr>
          <p:cNvPr id="4" name="Text 1"/>
          <p:cNvSpPr/>
          <p:nvPr/>
        </p:nvSpPr>
        <p:spPr>
          <a:xfrm>
            <a:off x="6280190" y="2305288"/>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03030"/>
                </a:solidFill>
                <a:latin typeface="Engel Voelkers Headline Bold" pitchFamily="34" charset="0"/>
                <a:ea typeface="Engel Voelkers Headline Bold" pitchFamily="34" charset="-122"/>
                <a:cs typeface="Engel Voelkers Headline Bold" pitchFamily="34" charset="-120"/>
              </a:rPr>
              <a:t>The 80/20 Rule</a:t>
            </a:r>
            <a:endParaRPr lang="en-US" sz="2200" dirty="0"/>
          </a:p>
        </p:txBody>
      </p:sp>
      <p:sp>
        <p:nvSpPr>
          <p:cNvPr id="5" name="Text 2"/>
          <p:cNvSpPr/>
          <p:nvPr/>
        </p:nvSpPr>
        <p:spPr>
          <a:xfrm>
            <a:off x="6280190" y="2841069"/>
            <a:ext cx="3501509" cy="1632942"/>
          </a:xfrm>
          <a:prstGeom prst="rect">
            <a:avLst/>
          </a:prstGeom>
          <a:noFill/>
          <a:ln/>
        </p:spPr>
        <p:txBody>
          <a:bodyPr wrap="square" lIns="0" tIns="0" rIns="0" bIns="0" rtlCol="0" anchor="t"/>
          <a:lstStyle/>
          <a:p>
            <a:pPr marL="0" indent="0" algn="l">
              <a:lnSpc>
                <a:spcPts val="2550"/>
              </a:lnSpc>
              <a:buNone/>
            </a:pPr>
            <a:r>
              <a:rPr lang="en-US" sz="1750" dirty="0">
                <a:solidFill>
                  <a:srgbClr val="303030"/>
                </a:solidFill>
                <a:latin typeface="Engel Voelkers Text" pitchFamily="34" charset="0"/>
                <a:ea typeface="Engel Voelkers Text" pitchFamily="34" charset="-122"/>
                <a:cs typeface="Engel Voelkers Text" pitchFamily="34" charset="-120"/>
              </a:rPr>
              <a:t>Let AI do 80% of the heavy lifting—data sorting, first drafts, scheduling, analysis. But keep 20% for human "soul." This is where authenticity lives.</a:t>
            </a:r>
            <a:endParaRPr lang="en-US" sz="1750" dirty="0"/>
          </a:p>
        </p:txBody>
      </p:sp>
      <p:sp>
        <p:nvSpPr>
          <p:cNvPr id="6" name="Text 3"/>
          <p:cNvSpPr/>
          <p:nvPr/>
        </p:nvSpPr>
        <p:spPr>
          <a:xfrm>
            <a:off x="6280190" y="4637246"/>
            <a:ext cx="3501509" cy="2286119"/>
          </a:xfrm>
          <a:prstGeom prst="rect">
            <a:avLst/>
          </a:prstGeom>
          <a:noFill/>
          <a:ln/>
        </p:spPr>
        <p:txBody>
          <a:bodyPr wrap="square" lIns="0" tIns="0" rIns="0" bIns="0" rtlCol="0" anchor="t"/>
          <a:lstStyle/>
          <a:p>
            <a:pPr marL="0" indent="0" algn="l">
              <a:lnSpc>
                <a:spcPts val="2550"/>
              </a:lnSpc>
              <a:buNone/>
            </a:pPr>
            <a:r>
              <a:rPr lang="en-US" sz="1750" dirty="0">
                <a:solidFill>
                  <a:srgbClr val="303030"/>
                </a:solidFill>
                <a:latin typeface="Engel Voelkers Text" pitchFamily="34" charset="0"/>
                <a:ea typeface="Engel Voelkers Text" pitchFamily="34" charset="-122"/>
                <a:cs typeface="Engel Voelkers Text" pitchFamily="34" charset="-120"/>
              </a:rPr>
              <a:t>AI is great at logic but bad at local nuance. A human must ensure the email mentions local landmarks, weather, or recent </a:t>
            </a:r>
            <a:r>
              <a:rPr lang="en-US" sz="1750" b="1" dirty="0">
                <a:solidFill>
                  <a:srgbClr val="303030"/>
                </a:solidFill>
                <a:latin typeface="Engel Voelkers Text" pitchFamily="34" charset="0"/>
                <a:ea typeface="Engel Voelkers Text" pitchFamily="34" charset="-122"/>
                <a:cs typeface="Engel Voelkers Text" pitchFamily="34" charset="-120"/>
              </a:rPr>
              <a:t>Chamber events </a:t>
            </a:r>
            <a:r>
              <a:rPr lang="en-US" sz="1750" dirty="0">
                <a:solidFill>
                  <a:srgbClr val="303030"/>
                </a:solidFill>
                <a:latin typeface="Engel Voelkers Text" pitchFamily="34" charset="0"/>
                <a:ea typeface="Engel Voelkers Text" pitchFamily="34" charset="-122"/>
                <a:cs typeface="Engel Voelkers Text" pitchFamily="34" charset="-120"/>
              </a:rPr>
              <a:t>to prove a local human wrote it. This authenticity builds trust that no algorithm can replicate.</a:t>
            </a:r>
            <a:endParaRPr lang="en-US" sz="1750" dirty="0"/>
          </a:p>
        </p:txBody>
      </p:sp>
      <p:sp>
        <p:nvSpPr>
          <p:cNvPr id="7" name="Shape 4"/>
          <p:cNvSpPr/>
          <p:nvPr/>
        </p:nvSpPr>
        <p:spPr>
          <a:xfrm>
            <a:off x="10342721" y="2327910"/>
            <a:ext cx="3501509" cy="4344114"/>
          </a:xfrm>
          <a:prstGeom prst="roundRect">
            <a:avLst>
              <a:gd name="adj" fmla="val 5830"/>
            </a:avLst>
          </a:prstGeom>
          <a:solidFill>
            <a:srgbClr val="FFB3B3"/>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0569535" y="2592229"/>
            <a:ext cx="354330" cy="283488"/>
          </a:xfrm>
          <a:prstGeom prst="rect">
            <a:avLst/>
          </a:prstGeom>
        </p:spPr>
      </p:pic>
      <p:sp>
        <p:nvSpPr>
          <p:cNvPr id="9" name="Text 5"/>
          <p:cNvSpPr/>
          <p:nvPr/>
        </p:nvSpPr>
        <p:spPr>
          <a:xfrm>
            <a:off x="11150679" y="2566035"/>
            <a:ext cx="2466737" cy="708660"/>
          </a:xfrm>
          <a:prstGeom prst="rect">
            <a:avLst/>
          </a:prstGeom>
          <a:noFill/>
          <a:ln/>
        </p:spPr>
        <p:txBody>
          <a:bodyPr wrap="square" lIns="0" tIns="0" rIns="0" bIns="0" rtlCol="0" anchor="t"/>
          <a:lstStyle/>
          <a:p>
            <a:pPr marL="0" indent="0" algn="l">
              <a:lnSpc>
                <a:spcPts val="2750"/>
              </a:lnSpc>
              <a:buNone/>
            </a:pPr>
            <a:r>
              <a:rPr lang="en-US" sz="2200" b="1" dirty="0">
                <a:solidFill>
                  <a:srgbClr val="000000"/>
                </a:solidFill>
                <a:latin typeface="Engel Voelkers Headline Bold" pitchFamily="34" charset="0"/>
                <a:ea typeface="Engel Voelkers Headline Bold" pitchFamily="34" charset="-122"/>
                <a:cs typeface="Engel Voelkers Headline Bold" pitchFamily="34" charset="-120"/>
              </a:rPr>
              <a:t>Case Study: Local Bakery Success</a:t>
            </a:r>
            <a:endParaRPr lang="en-US" sz="2200" dirty="0"/>
          </a:p>
        </p:txBody>
      </p:sp>
      <p:sp>
        <p:nvSpPr>
          <p:cNvPr id="10" name="Text 6"/>
          <p:cNvSpPr/>
          <p:nvPr/>
        </p:nvSpPr>
        <p:spPr>
          <a:xfrm>
            <a:off x="11150679" y="3456146"/>
            <a:ext cx="2466737" cy="2939296"/>
          </a:xfrm>
          <a:prstGeom prst="rect">
            <a:avLst/>
          </a:prstGeom>
          <a:noFill/>
          <a:ln/>
        </p:spPr>
        <p:txBody>
          <a:bodyPr wrap="square" lIns="0" tIns="0" rIns="0" bIns="0" rtlCol="0" anchor="t"/>
          <a:lstStyle/>
          <a:p>
            <a:pPr marL="0" indent="0" algn="l">
              <a:lnSpc>
                <a:spcPts val="2550"/>
              </a:lnSpc>
              <a:buNone/>
            </a:pPr>
            <a:r>
              <a:rPr lang="en-US" sz="1750" dirty="0">
                <a:solidFill>
                  <a:srgbClr val="000000"/>
                </a:solidFill>
                <a:latin typeface="Engel Voelkers Text" pitchFamily="34" charset="0"/>
                <a:ea typeface="Engel Voelkers Text" pitchFamily="34" charset="-122"/>
                <a:cs typeface="Engel Voelkers Text" pitchFamily="34" charset="-120"/>
              </a:rPr>
              <a:t>A local bakery used AI to segment their list into "Sourdough Lovers" vs. "Cupcake Fans." By sending targeted offers instead of one general menu, they saw a 30% increase in weekend foot traffic.</a:t>
            </a:r>
            <a:endParaRPr lang="en-US" sz="1750" dirty="0"/>
          </a:p>
        </p:txBody>
      </p:sp>
      <p:pic>
        <p:nvPicPr>
          <p:cNvPr id="11" name="Image 2" descr="preencoded.png"/>
          <p:cNvPicPr>
            <a:picLocks noChangeAspect="1"/>
          </p:cNvPicPr>
          <p:nvPr/>
        </p:nvPicPr>
        <p:blipFill>
          <a:blip r:embed="rId5"/>
          <a:stretch>
            <a:fillRect/>
          </a:stretch>
        </p:blipFill>
        <p:spPr>
          <a:xfrm>
            <a:off x="5713214" y="7549158"/>
            <a:ext cx="1923217" cy="34016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124426"/>
            <a:ext cx="9204008" cy="841772"/>
          </a:xfrm>
          <a:prstGeom prst="rect">
            <a:avLst/>
          </a:prstGeom>
          <a:noFill/>
          <a:ln/>
        </p:spPr>
        <p:txBody>
          <a:bodyPr wrap="none" lIns="0" tIns="0" rIns="0" bIns="0" rtlCol="0" anchor="t"/>
          <a:lstStyle/>
          <a:p>
            <a:pPr>
              <a:lnSpc>
                <a:spcPts val="6600"/>
              </a:lnSpc>
            </a:pPr>
            <a:r>
              <a:rPr lang="en-US" sz="5300" b="1" dirty="0">
                <a:solidFill>
                  <a:srgbClr val="303030"/>
                </a:solidFill>
                <a:latin typeface="Engel Voelkers Headline Bold" pitchFamily="34" charset="0"/>
                <a:ea typeface="Engel Voelkers Headline Bold" pitchFamily="34" charset="-122"/>
                <a:cs typeface="Engel Voelkers Headline Bold" pitchFamily="34" charset="-120"/>
              </a:rPr>
              <a:t>Your Checklist: Starting Today</a:t>
            </a:r>
            <a:endParaRPr lang="en-US" sz="5300" dirty="0"/>
          </a:p>
        </p:txBody>
      </p:sp>
      <p:sp>
        <p:nvSpPr>
          <p:cNvPr id="3" name="Text 1"/>
          <p:cNvSpPr/>
          <p:nvPr/>
        </p:nvSpPr>
        <p:spPr>
          <a:xfrm>
            <a:off x="793790" y="2477929"/>
            <a:ext cx="13042821" cy="840105"/>
          </a:xfrm>
          <a:prstGeom prst="rect">
            <a:avLst/>
          </a:prstGeom>
          <a:noFill/>
          <a:ln/>
        </p:spPr>
        <p:txBody>
          <a:bodyPr wrap="square" lIns="0" tIns="0" rIns="0" bIns="0" rtlCol="0" anchor="t"/>
          <a:lstStyle/>
          <a:p>
            <a:pPr marL="0" indent="0" algn="l">
              <a:lnSpc>
                <a:spcPts val="3300"/>
              </a:lnSpc>
              <a:buNone/>
            </a:pPr>
            <a:r>
              <a:rPr lang="en-US" sz="2100" dirty="0">
                <a:solidFill>
                  <a:srgbClr val="303030"/>
                </a:solidFill>
                <a:latin typeface="Engel Voelkers Text" pitchFamily="34" charset="0"/>
                <a:ea typeface="Engel Voelkers Text" pitchFamily="34" charset="-122"/>
                <a:cs typeface="Engel Voelkers Text" pitchFamily="34" charset="-120"/>
              </a:rPr>
              <a:t>While social media algorithms change constantly, you own your email list. It remains the most stable asset in your digital portfolio. Here's how to start leveraging AI for better results immediately.</a:t>
            </a:r>
            <a:endParaRPr lang="en-US" sz="2100" dirty="0"/>
          </a:p>
        </p:txBody>
      </p:sp>
      <p:sp>
        <p:nvSpPr>
          <p:cNvPr id="4" name="Text 2"/>
          <p:cNvSpPr/>
          <p:nvPr/>
        </p:nvSpPr>
        <p:spPr>
          <a:xfrm>
            <a:off x="793790" y="3605808"/>
            <a:ext cx="269319" cy="336590"/>
          </a:xfrm>
          <a:prstGeom prst="rect">
            <a:avLst/>
          </a:prstGeom>
          <a:noFill/>
          <a:ln/>
        </p:spPr>
        <p:txBody>
          <a:bodyPr wrap="none" lIns="0" tIns="0" rIns="0" bIns="0" rtlCol="0" anchor="t"/>
          <a:lstStyle/>
          <a:p>
            <a:pPr marL="0" indent="0" algn="l">
              <a:lnSpc>
                <a:spcPts val="3300"/>
              </a:lnSpc>
              <a:buNone/>
            </a:pPr>
            <a:r>
              <a:rPr lang="en-US" sz="2100" dirty="0">
                <a:solidFill>
                  <a:srgbClr val="303030"/>
                </a:solidFill>
                <a:latin typeface="Engel Voelkers Headline Light" pitchFamily="34" charset="0"/>
                <a:ea typeface="Engel Voelkers Headline Light" pitchFamily="34" charset="-122"/>
                <a:cs typeface="Engel Voelkers Headline Light" pitchFamily="34" charset="-120"/>
              </a:rPr>
              <a:t>01</a:t>
            </a:r>
            <a:endParaRPr lang="en-US" sz="2100" dirty="0"/>
          </a:p>
        </p:txBody>
      </p:sp>
      <p:sp>
        <p:nvSpPr>
          <p:cNvPr id="5" name="Shape 3"/>
          <p:cNvSpPr/>
          <p:nvPr/>
        </p:nvSpPr>
        <p:spPr>
          <a:xfrm>
            <a:off x="793790" y="4033004"/>
            <a:ext cx="4176951" cy="30480"/>
          </a:xfrm>
          <a:prstGeom prst="rect">
            <a:avLst/>
          </a:prstGeom>
          <a:solidFill>
            <a:srgbClr val="E60000"/>
          </a:solidFill>
          <a:ln/>
        </p:spPr>
        <p:txBody>
          <a:bodyPr/>
          <a:lstStyle/>
          <a:p>
            <a:endParaRPr lang="en-US"/>
          </a:p>
        </p:txBody>
      </p:sp>
      <p:sp>
        <p:nvSpPr>
          <p:cNvPr id="6" name="Text 4"/>
          <p:cNvSpPr/>
          <p:nvPr/>
        </p:nvSpPr>
        <p:spPr>
          <a:xfrm>
            <a:off x="793790" y="4228624"/>
            <a:ext cx="3366968" cy="420886"/>
          </a:xfrm>
          <a:prstGeom prst="rect">
            <a:avLst/>
          </a:prstGeom>
          <a:noFill/>
          <a:ln/>
        </p:spPr>
        <p:txBody>
          <a:bodyPr wrap="none" lIns="0" tIns="0" rIns="0" bIns="0" rtlCol="0" anchor="t"/>
          <a:lstStyle/>
          <a:p>
            <a:pPr marL="0" indent="0" algn="l">
              <a:lnSpc>
                <a:spcPts val="3300"/>
              </a:lnSpc>
              <a:buNone/>
            </a:pPr>
            <a:r>
              <a:rPr lang="en-US" sz="2650" b="1" dirty="0">
                <a:solidFill>
                  <a:srgbClr val="303030"/>
                </a:solidFill>
                <a:latin typeface="Engel Voelkers Headline Bold" pitchFamily="34" charset="0"/>
                <a:ea typeface="Engel Voelkers Headline Bold" pitchFamily="34" charset="-122"/>
                <a:cs typeface="Engel Voelkers Headline Bold" pitchFamily="34" charset="-120"/>
              </a:rPr>
              <a:t>Clean the House</a:t>
            </a:r>
            <a:endParaRPr lang="en-US" sz="2650" dirty="0"/>
          </a:p>
        </p:txBody>
      </p:sp>
      <p:sp>
        <p:nvSpPr>
          <p:cNvPr id="7" name="Text 5"/>
          <p:cNvSpPr/>
          <p:nvPr/>
        </p:nvSpPr>
        <p:spPr>
          <a:xfrm>
            <a:off x="793790" y="4802981"/>
            <a:ext cx="4176951" cy="2100263"/>
          </a:xfrm>
          <a:prstGeom prst="rect">
            <a:avLst/>
          </a:prstGeom>
          <a:noFill/>
          <a:ln/>
        </p:spPr>
        <p:txBody>
          <a:bodyPr wrap="square" lIns="0" tIns="0" rIns="0" bIns="0" rtlCol="0" anchor="t"/>
          <a:lstStyle/>
          <a:p>
            <a:pPr marL="0" indent="0" algn="l">
              <a:lnSpc>
                <a:spcPts val="3300"/>
              </a:lnSpc>
              <a:buNone/>
            </a:pPr>
            <a:r>
              <a:rPr lang="en-US" sz="2100" dirty="0">
                <a:solidFill>
                  <a:srgbClr val="303030"/>
                </a:solidFill>
                <a:latin typeface="Engel Voelkers Text" pitchFamily="34" charset="0"/>
                <a:ea typeface="Engel Voelkers Text" pitchFamily="34" charset="-122"/>
                <a:cs typeface="Engel Voelkers Text" pitchFamily="34" charset="-120"/>
              </a:rPr>
              <a:t>Remove any subscriber who hasn't opened an email or visited your establishment in 6 months . This improves deliverability and ensures you're measuring real engagement.</a:t>
            </a:r>
            <a:endParaRPr lang="en-US" sz="2100" dirty="0"/>
          </a:p>
        </p:txBody>
      </p:sp>
      <p:sp>
        <p:nvSpPr>
          <p:cNvPr id="8" name="Text 6"/>
          <p:cNvSpPr/>
          <p:nvPr/>
        </p:nvSpPr>
        <p:spPr>
          <a:xfrm>
            <a:off x="5226606" y="3605808"/>
            <a:ext cx="269319" cy="336590"/>
          </a:xfrm>
          <a:prstGeom prst="rect">
            <a:avLst/>
          </a:prstGeom>
          <a:noFill/>
          <a:ln/>
        </p:spPr>
        <p:txBody>
          <a:bodyPr wrap="none" lIns="0" tIns="0" rIns="0" bIns="0" rtlCol="0" anchor="t"/>
          <a:lstStyle/>
          <a:p>
            <a:pPr marL="0" indent="0" algn="l">
              <a:lnSpc>
                <a:spcPts val="3300"/>
              </a:lnSpc>
              <a:buNone/>
            </a:pPr>
            <a:r>
              <a:rPr lang="en-US" sz="2100" dirty="0">
                <a:solidFill>
                  <a:srgbClr val="303030"/>
                </a:solidFill>
                <a:latin typeface="Engel Voelkers Headline Light" pitchFamily="34" charset="0"/>
                <a:ea typeface="Engel Voelkers Headline Light" pitchFamily="34" charset="-122"/>
                <a:cs typeface="Engel Voelkers Headline Light" pitchFamily="34" charset="-120"/>
              </a:rPr>
              <a:t>02</a:t>
            </a:r>
            <a:endParaRPr lang="en-US" sz="2100" dirty="0"/>
          </a:p>
        </p:txBody>
      </p:sp>
      <p:sp>
        <p:nvSpPr>
          <p:cNvPr id="9" name="Shape 7"/>
          <p:cNvSpPr/>
          <p:nvPr/>
        </p:nvSpPr>
        <p:spPr>
          <a:xfrm>
            <a:off x="5226606" y="4033004"/>
            <a:ext cx="4177070" cy="30480"/>
          </a:xfrm>
          <a:prstGeom prst="rect">
            <a:avLst/>
          </a:prstGeom>
          <a:solidFill>
            <a:srgbClr val="E60000"/>
          </a:solidFill>
          <a:ln/>
        </p:spPr>
        <p:txBody>
          <a:bodyPr/>
          <a:lstStyle/>
          <a:p>
            <a:endParaRPr lang="en-US"/>
          </a:p>
        </p:txBody>
      </p:sp>
      <p:sp>
        <p:nvSpPr>
          <p:cNvPr id="10" name="Text 8"/>
          <p:cNvSpPr/>
          <p:nvPr/>
        </p:nvSpPr>
        <p:spPr>
          <a:xfrm>
            <a:off x="5226606" y="4228624"/>
            <a:ext cx="3366968" cy="420886"/>
          </a:xfrm>
          <a:prstGeom prst="rect">
            <a:avLst/>
          </a:prstGeom>
          <a:noFill/>
          <a:ln/>
        </p:spPr>
        <p:txBody>
          <a:bodyPr wrap="none" lIns="0" tIns="0" rIns="0" bIns="0" rtlCol="0" anchor="t"/>
          <a:lstStyle/>
          <a:p>
            <a:pPr marL="0" indent="0" algn="l">
              <a:lnSpc>
                <a:spcPts val="3300"/>
              </a:lnSpc>
              <a:buNone/>
            </a:pPr>
            <a:r>
              <a:rPr lang="en-US" sz="2650" b="1" dirty="0">
                <a:solidFill>
                  <a:srgbClr val="303030"/>
                </a:solidFill>
                <a:latin typeface="Engel Voelkers Headline Bold" pitchFamily="34" charset="0"/>
                <a:ea typeface="Engel Voelkers Headline Bold" pitchFamily="34" charset="-122"/>
                <a:cs typeface="Engel Voelkers Headline Bold" pitchFamily="34" charset="-120"/>
              </a:rPr>
              <a:t>Pick One AI Win</a:t>
            </a:r>
            <a:endParaRPr lang="en-US" sz="2650" dirty="0"/>
          </a:p>
        </p:txBody>
      </p:sp>
      <p:sp>
        <p:nvSpPr>
          <p:cNvPr id="11" name="Text 9"/>
          <p:cNvSpPr/>
          <p:nvPr/>
        </p:nvSpPr>
        <p:spPr>
          <a:xfrm>
            <a:off x="5226606" y="4802981"/>
            <a:ext cx="4177070" cy="2100263"/>
          </a:xfrm>
          <a:prstGeom prst="rect">
            <a:avLst/>
          </a:prstGeom>
          <a:noFill/>
          <a:ln/>
        </p:spPr>
        <p:txBody>
          <a:bodyPr wrap="square" lIns="0" tIns="0" rIns="0" bIns="0" rtlCol="0" anchor="t"/>
          <a:lstStyle/>
          <a:p>
            <a:pPr marL="0" indent="0" algn="l">
              <a:lnSpc>
                <a:spcPts val="3300"/>
              </a:lnSpc>
              <a:buNone/>
            </a:pPr>
            <a:r>
              <a:rPr lang="en-US" sz="2100" dirty="0">
                <a:solidFill>
                  <a:srgbClr val="303030"/>
                </a:solidFill>
                <a:latin typeface="Engel Voelkers Text" pitchFamily="34" charset="0"/>
                <a:ea typeface="Engel Voelkers Text" pitchFamily="34" charset="-122"/>
                <a:cs typeface="Engel Voelkers Text" pitchFamily="34" charset="-120"/>
              </a:rPr>
              <a:t>Start using an AI subject line tester like those built into Mailchimp or Constant Contact. Small improvements compound quickly. Track your open rates.</a:t>
            </a:r>
            <a:endParaRPr lang="en-US" sz="2100" dirty="0"/>
          </a:p>
        </p:txBody>
      </p:sp>
      <p:sp>
        <p:nvSpPr>
          <p:cNvPr id="12" name="Text 10"/>
          <p:cNvSpPr/>
          <p:nvPr/>
        </p:nvSpPr>
        <p:spPr>
          <a:xfrm>
            <a:off x="9659541" y="3605808"/>
            <a:ext cx="269319" cy="336590"/>
          </a:xfrm>
          <a:prstGeom prst="rect">
            <a:avLst/>
          </a:prstGeom>
          <a:noFill/>
          <a:ln/>
        </p:spPr>
        <p:txBody>
          <a:bodyPr wrap="none" lIns="0" tIns="0" rIns="0" bIns="0" rtlCol="0" anchor="t"/>
          <a:lstStyle/>
          <a:p>
            <a:pPr marL="0" indent="0" algn="l">
              <a:lnSpc>
                <a:spcPts val="3300"/>
              </a:lnSpc>
              <a:buNone/>
            </a:pPr>
            <a:r>
              <a:rPr lang="en-US" sz="2100" dirty="0">
                <a:solidFill>
                  <a:srgbClr val="303030"/>
                </a:solidFill>
                <a:latin typeface="Engel Voelkers Headline Light" pitchFamily="34" charset="0"/>
                <a:ea typeface="Engel Voelkers Headline Light" pitchFamily="34" charset="-122"/>
                <a:cs typeface="Engel Voelkers Headline Light" pitchFamily="34" charset="-120"/>
              </a:rPr>
              <a:t>03</a:t>
            </a:r>
            <a:endParaRPr lang="en-US" sz="2100" dirty="0"/>
          </a:p>
        </p:txBody>
      </p:sp>
      <p:sp>
        <p:nvSpPr>
          <p:cNvPr id="13" name="Shape 11"/>
          <p:cNvSpPr/>
          <p:nvPr/>
        </p:nvSpPr>
        <p:spPr>
          <a:xfrm>
            <a:off x="9659541" y="4033004"/>
            <a:ext cx="4177070" cy="30480"/>
          </a:xfrm>
          <a:prstGeom prst="rect">
            <a:avLst/>
          </a:prstGeom>
          <a:solidFill>
            <a:srgbClr val="E60000"/>
          </a:solidFill>
          <a:ln/>
        </p:spPr>
        <p:txBody>
          <a:bodyPr/>
          <a:lstStyle/>
          <a:p>
            <a:endParaRPr lang="en-US"/>
          </a:p>
        </p:txBody>
      </p:sp>
      <p:sp>
        <p:nvSpPr>
          <p:cNvPr id="14" name="Text 12"/>
          <p:cNvSpPr/>
          <p:nvPr/>
        </p:nvSpPr>
        <p:spPr>
          <a:xfrm>
            <a:off x="9659541" y="4228624"/>
            <a:ext cx="3572589" cy="420886"/>
          </a:xfrm>
          <a:prstGeom prst="rect">
            <a:avLst/>
          </a:prstGeom>
          <a:noFill/>
          <a:ln/>
        </p:spPr>
        <p:txBody>
          <a:bodyPr wrap="none" lIns="0" tIns="0" rIns="0" bIns="0" rtlCol="0" anchor="t"/>
          <a:lstStyle/>
          <a:p>
            <a:pPr marL="0" indent="0" algn="l">
              <a:lnSpc>
                <a:spcPts val="3300"/>
              </a:lnSpc>
              <a:buNone/>
            </a:pPr>
            <a:r>
              <a:rPr lang="en-US" sz="2650" b="1" dirty="0">
                <a:solidFill>
                  <a:srgbClr val="303030"/>
                </a:solidFill>
                <a:latin typeface="Engel Voelkers Headline Bold" pitchFamily="34" charset="0"/>
                <a:ea typeface="Engel Voelkers Headline Bold" pitchFamily="34" charset="-122"/>
                <a:cs typeface="Engel Voelkers Headline Bold" pitchFamily="34" charset="-120"/>
              </a:rPr>
              <a:t>Audit First Impressions</a:t>
            </a:r>
            <a:endParaRPr lang="en-US" sz="2650" dirty="0"/>
          </a:p>
        </p:txBody>
      </p:sp>
      <p:sp>
        <p:nvSpPr>
          <p:cNvPr id="15" name="Text 13"/>
          <p:cNvSpPr/>
          <p:nvPr/>
        </p:nvSpPr>
        <p:spPr>
          <a:xfrm>
            <a:off x="9659541" y="4802981"/>
            <a:ext cx="4177070" cy="2100263"/>
          </a:xfrm>
          <a:prstGeom prst="rect">
            <a:avLst/>
          </a:prstGeom>
          <a:noFill/>
          <a:ln/>
        </p:spPr>
        <p:txBody>
          <a:bodyPr wrap="square" lIns="0" tIns="0" rIns="0" bIns="0" rtlCol="0" anchor="t"/>
          <a:lstStyle/>
          <a:p>
            <a:pPr marL="0" indent="0" algn="l">
              <a:lnSpc>
                <a:spcPts val="3300"/>
              </a:lnSpc>
              <a:buNone/>
            </a:pPr>
            <a:r>
              <a:rPr lang="en-US" sz="2100" dirty="0">
                <a:solidFill>
                  <a:srgbClr val="303030"/>
                </a:solidFill>
                <a:latin typeface="Engel Voelkers Text" pitchFamily="34" charset="0"/>
                <a:ea typeface="Engel Voelkers Text" pitchFamily="34" charset="-122"/>
                <a:cs typeface="Engel Voelkers Text" pitchFamily="34" charset="-120"/>
              </a:rPr>
              <a:t>Sign up for your own newsletter today. Is the welcome email helpful, or is it a robotic receipt? Do you have interesting ideas as hooks in the subject? Fix what you find.</a:t>
            </a:r>
            <a:endParaRPr lang="en-US" sz="2100" dirty="0"/>
          </a:p>
        </p:txBody>
      </p:sp>
      <p:pic>
        <p:nvPicPr>
          <p:cNvPr id="16" name="Image 0" descr="preencoded.png"/>
          <p:cNvPicPr>
            <a:picLocks noChangeAspect="1"/>
          </p:cNvPicPr>
          <p:nvPr/>
        </p:nvPicPr>
        <p:blipFill>
          <a:blip r:embed="rId3"/>
          <a:stretch>
            <a:fillRect/>
          </a:stretch>
        </p:blipFill>
        <p:spPr>
          <a:xfrm>
            <a:off x="6353532" y="7549158"/>
            <a:ext cx="1923217" cy="34016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64143" y="1010245"/>
            <a:ext cx="7134225" cy="554355"/>
          </a:xfrm>
          <a:prstGeom prst="rect">
            <a:avLst/>
          </a:prstGeom>
          <a:noFill/>
          <a:ln/>
        </p:spPr>
        <p:txBody>
          <a:bodyPr wrap="none" lIns="0" tIns="0" rIns="0" bIns="0" rtlCol="0" anchor="t"/>
          <a:lstStyle/>
          <a:p>
            <a:pPr marL="0" indent="0" algn="l">
              <a:lnSpc>
                <a:spcPts val="4350"/>
              </a:lnSpc>
              <a:buNone/>
            </a:pPr>
            <a:r>
              <a:rPr lang="en-US" sz="3450" b="1" dirty="0">
                <a:solidFill>
                  <a:srgbClr val="303030"/>
                </a:solidFill>
                <a:latin typeface="Engel Voelkers Headline Bold" pitchFamily="34" charset="0"/>
                <a:ea typeface="Engel Voelkers Headline Bold" pitchFamily="34" charset="-122"/>
                <a:cs typeface="Engel Voelkers Headline Bold" pitchFamily="34" charset="-120"/>
              </a:rPr>
              <a:t>The ROI Reality: Respect the Inbox</a:t>
            </a:r>
            <a:endParaRPr lang="en-US" sz="3450" dirty="0"/>
          </a:p>
        </p:txBody>
      </p:sp>
      <p:sp>
        <p:nvSpPr>
          <p:cNvPr id="3" name="Text 1"/>
          <p:cNvSpPr/>
          <p:nvPr/>
        </p:nvSpPr>
        <p:spPr>
          <a:xfrm>
            <a:off x="764143" y="1786533"/>
            <a:ext cx="13102114" cy="288250"/>
          </a:xfrm>
          <a:prstGeom prst="rect">
            <a:avLst/>
          </a:prstGeom>
          <a:noFill/>
          <a:ln/>
        </p:spPr>
        <p:txBody>
          <a:bodyPr wrap="none" lIns="0" tIns="0" rIns="0" bIns="0" rtlCol="0" anchor="t"/>
          <a:lstStyle/>
          <a:p>
            <a:pPr marL="0" indent="0" algn="l">
              <a:lnSpc>
                <a:spcPts val="2250"/>
              </a:lnSpc>
              <a:buNone/>
            </a:pPr>
            <a:r>
              <a:rPr lang="en-US" sz="1700" dirty="0">
                <a:solidFill>
                  <a:srgbClr val="303030"/>
                </a:solidFill>
                <a:latin typeface="Engel Voelkers Text" pitchFamily="34" charset="0"/>
                <a:ea typeface="Engel Voelkers Text" pitchFamily="34" charset="-122"/>
                <a:cs typeface="Engel Voelkers Text" pitchFamily="34" charset="-120"/>
              </a:rPr>
              <a:t>The question isn't whether to use AI in your email marketing—it's how to use it strategically. </a:t>
            </a:r>
            <a:endParaRPr lang="en-US" sz="1700" dirty="0"/>
          </a:p>
        </p:txBody>
      </p:sp>
      <p:sp>
        <p:nvSpPr>
          <p:cNvPr id="4" name="Text 2"/>
          <p:cNvSpPr/>
          <p:nvPr/>
        </p:nvSpPr>
        <p:spPr>
          <a:xfrm>
            <a:off x="764143" y="2199561"/>
            <a:ext cx="13102114" cy="288250"/>
          </a:xfrm>
          <a:prstGeom prst="rect">
            <a:avLst/>
          </a:prstGeom>
          <a:noFill/>
          <a:ln/>
        </p:spPr>
        <p:txBody>
          <a:bodyPr wrap="none" lIns="0" tIns="0" rIns="0" bIns="0" rtlCol="0" anchor="t"/>
          <a:lstStyle/>
          <a:p>
            <a:pPr marL="0" indent="0" algn="l">
              <a:lnSpc>
                <a:spcPts val="2250"/>
              </a:lnSpc>
              <a:buNone/>
            </a:pPr>
            <a:r>
              <a:rPr lang="en-US" sz="1700" dirty="0">
                <a:solidFill>
                  <a:srgbClr val="303030"/>
                </a:solidFill>
                <a:latin typeface="Engel Voelkers Text" pitchFamily="34" charset="0"/>
                <a:ea typeface="Engel Voelkers Text" pitchFamily="34" charset="-122"/>
                <a:cs typeface="Engel Voelkers Text" pitchFamily="34" charset="-120"/>
              </a:rPr>
              <a:t>AI won't make your emails look like spam if you use it to generate relevance, not just volume.</a:t>
            </a:r>
            <a:endParaRPr lang="en-US" sz="1700" dirty="0"/>
          </a:p>
        </p:txBody>
      </p:sp>
      <p:sp>
        <p:nvSpPr>
          <p:cNvPr id="5" name="Text 3"/>
          <p:cNvSpPr/>
          <p:nvPr/>
        </p:nvSpPr>
        <p:spPr>
          <a:xfrm>
            <a:off x="1810464" y="3765590"/>
            <a:ext cx="2181939" cy="443389"/>
          </a:xfrm>
          <a:prstGeom prst="rect">
            <a:avLst/>
          </a:prstGeom>
          <a:noFill/>
          <a:ln/>
        </p:spPr>
        <p:txBody>
          <a:bodyPr wrap="none" lIns="0" tIns="0" rIns="0" bIns="0" rtlCol="0" anchor="t"/>
          <a:lstStyle/>
          <a:p>
            <a:pPr marL="0" indent="0" algn="ctr">
              <a:lnSpc>
                <a:spcPts val="3450"/>
              </a:lnSpc>
              <a:buNone/>
            </a:pPr>
            <a:r>
              <a:rPr lang="en-US" sz="3450" b="1" dirty="0">
                <a:solidFill>
                  <a:srgbClr val="303030"/>
                </a:solidFill>
                <a:latin typeface="Engel Voelkers Headline Bold" pitchFamily="34" charset="0"/>
                <a:ea typeface="Engel Voelkers Headline Bold" pitchFamily="34" charset="-122"/>
                <a:cs typeface="Engel Voelkers Headline Bold" pitchFamily="34" charset="-120"/>
              </a:rPr>
              <a:t>42:1</a:t>
            </a:r>
            <a:endParaRPr lang="en-US" sz="3450" dirty="0"/>
          </a:p>
        </p:txBody>
      </p:sp>
      <p:pic>
        <p:nvPicPr>
          <p:cNvPr id="6" name="Image 0" descr="preencoded.png"/>
          <p:cNvPicPr>
            <a:picLocks noChangeAspect="1"/>
          </p:cNvPicPr>
          <p:nvPr/>
        </p:nvPicPr>
        <p:blipFill>
          <a:blip r:embed="rId3"/>
          <a:stretch>
            <a:fillRect/>
          </a:stretch>
        </p:blipFill>
        <p:spPr>
          <a:xfrm>
            <a:off x="1571030" y="2656880"/>
            <a:ext cx="2660928" cy="2660928"/>
          </a:xfrm>
          <a:prstGeom prst="rect">
            <a:avLst/>
          </a:prstGeom>
        </p:spPr>
      </p:pic>
      <p:sp>
        <p:nvSpPr>
          <p:cNvPr id="7" name="Text 4"/>
          <p:cNvSpPr/>
          <p:nvPr/>
        </p:nvSpPr>
        <p:spPr>
          <a:xfrm>
            <a:off x="1792843" y="5473065"/>
            <a:ext cx="2217420" cy="277058"/>
          </a:xfrm>
          <a:prstGeom prst="rect">
            <a:avLst/>
          </a:prstGeom>
          <a:noFill/>
          <a:ln/>
        </p:spPr>
        <p:txBody>
          <a:bodyPr wrap="none" lIns="0" tIns="0" rIns="0" bIns="0" rtlCol="0" anchor="t"/>
          <a:lstStyle/>
          <a:p>
            <a:pPr marL="0" indent="0" algn="ctr">
              <a:lnSpc>
                <a:spcPts val="2150"/>
              </a:lnSpc>
              <a:buNone/>
            </a:pPr>
            <a:r>
              <a:rPr lang="en-US" sz="1700" b="1" dirty="0">
                <a:solidFill>
                  <a:srgbClr val="303030"/>
                </a:solidFill>
                <a:latin typeface="Engel Voelkers Headline Bold" pitchFamily="34" charset="0"/>
                <a:ea typeface="Engel Voelkers Headline Bold" pitchFamily="34" charset="-122"/>
                <a:cs typeface="Engel Voelkers Headline Bold" pitchFamily="34" charset="-120"/>
              </a:rPr>
              <a:t>Email ROI</a:t>
            </a:r>
            <a:endParaRPr lang="en-US" sz="1700" dirty="0"/>
          </a:p>
        </p:txBody>
      </p:sp>
      <p:sp>
        <p:nvSpPr>
          <p:cNvPr id="8" name="Text 5"/>
          <p:cNvSpPr/>
          <p:nvPr/>
        </p:nvSpPr>
        <p:spPr>
          <a:xfrm>
            <a:off x="764143" y="5816679"/>
            <a:ext cx="4274820" cy="288250"/>
          </a:xfrm>
          <a:prstGeom prst="rect">
            <a:avLst/>
          </a:prstGeom>
          <a:noFill/>
          <a:ln/>
        </p:spPr>
        <p:txBody>
          <a:bodyPr wrap="none" lIns="0" tIns="0" rIns="0" bIns="0" rtlCol="0" anchor="t"/>
          <a:lstStyle/>
          <a:p>
            <a:pPr marL="0" indent="0" algn="ctr">
              <a:lnSpc>
                <a:spcPts val="2250"/>
              </a:lnSpc>
              <a:buNone/>
            </a:pPr>
            <a:r>
              <a:rPr lang="en-US" sz="1700" dirty="0">
                <a:solidFill>
                  <a:srgbClr val="303030"/>
                </a:solidFill>
                <a:latin typeface="Engel Voelkers Text" pitchFamily="34" charset="0"/>
                <a:ea typeface="Engel Voelkers Text" pitchFamily="34" charset="-122"/>
                <a:cs typeface="Engel Voelkers Text" pitchFamily="34" charset="-120"/>
              </a:rPr>
              <a:t>Average return on investment</a:t>
            </a:r>
            <a:endParaRPr lang="en-US" sz="1700" dirty="0"/>
          </a:p>
        </p:txBody>
      </p:sp>
      <p:sp>
        <p:nvSpPr>
          <p:cNvPr id="9" name="Text 6"/>
          <p:cNvSpPr/>
          <p:nvPr/>
        </p:nvSpPr>
        <p:spPr>
          <a:xfrm>
            <a:off x="6224111" y="3765590"/>
            <a:ext cx="2181939" cy="443389"/>
          </a:xfrm>
          <a:prstGeom prst="rect">
            <a:avLst/>
          </a:prstGeom>
          <a:noFill/>
          <a:ln/>
        </p:spPr>
        <p:txBody>
          <a:bodyPr wrap="none" lIns="0" tIns="0" rIns="0" bIns="0" rtlCol="0" anchor="t"/>
          <a:lstStyle/>
          <a:p>
            <a:pPr marL="0" indent="0" algn="ctr">
              <a:lnSpc>
                <a:spcPts val="3450"/>
              </a:lnSpc>
              <a:buNone/>
            </a:pPr>
            <a:r>
              <a:rPr lang="en-US" sz="3450" b="1" dirty="0">
                <a:solidFill>
                  <a:srgbClr val="303030"/>
                </a:solidFill>
                <a:latin typeface="Engel Voelkers Headline Bold" pitchFamily="34" charset="0"/>
                <a:ea typeface="Engel Voelkers Headline Bold" pitchFamily="34" charset="-122"/>
                <a:cs typeface="Engel Voelkers Headline Bold" pitchFamily="34" charset="-120"/>
              </a:rPr>
              <a:t>30%</a:t>
            </a:r>
            <a:endParaRPr lang="en-US" sz="3450" dirty="0"/>
          </a:p>
        </p:txBody>
      </p:sp>
      <p:pic>
        <p:nvPicPr>
          <p:cNvPr id="10" name="Image 1" descr="preencoded.png"/>
          <p:cNvPicPr>
            <a:picLocks noChangeAspect="1"/>
          </p:cNvPicPr>
          <p:nvPr/>
        </p:nvPicPr>
        <p:blipFill>
          <a:blip r:embed="rId4"/>
          <a:stretch>
            <a:fillRect/>
          </a:stretch>
        </p:blipFill>
        <p:spPr>
          <a:xfrm>
            <a:off x="5984677" y="2656880"/>
            <a:ext cx="2660928" cy="2660928"/>
          </a:xfrm>
          <a:prstGeom prst="rect">
            <a:avLst/>
          </a:prstGeom>
        </p:spPr>
      </p:pic>
      <p:sp>
        <p:nvSpPr>
          <p:cNvPr id="11" name="Text 7"/>
          <p:cNvSpPr/>
          <p:nvPr/>
        </p:nvSpPr>
        <p:spPr>
          <a:xfrm>
            <a:off x="6206371" y="5473065"/>
            <a:ext cx="2217420" cy="277058"/>
          </a:xfrm>
          <a:prstGeom prst="rect">
            <a:avLst/>
          </a:prstGeom>
          <a:noFill/>
          <a:ln/>
        </p:spPr>
        <p:txBody>
          <a:bodyPr wrap="none" lIns="0" tIns="0" rIns="0" bIns="0" rtlCol="0" anchor="t"/>
          <a:lstStyle/>
          <a:p>
            <a:pPr marL="0" indent="0" algn="ctr">
              <a:lnSpc>
                <a:spcPts val="2150"/>
              </a:lnSpc>
              <a:buNone/>
            </a:pPr>
            <a:r>
              <a:rPr lang="en-US" sz="1700" b="1" dirty="0">
                <a:solidFill>
                  <a:srgbClr val="303030"/>
                </a:solidFill>
                <a:latin typeface="Engel Voelkers Headline Bold" pitchFamily="34" charset="0"/>
                <a:ea typeface="Engel Voelkers Headline Bold" pitchFamily="34" charset="-122"/>
                <a:cs typeface="Engel Voelkers Headline Bold" pitchFamily="34" charset="-120"/>
              </a:rPr>
              <a:t>Engagement Lift</a:t>
            </a:r>
            <a:endParaRPr lang="en-US" sz="1700" dirty="0"/>
          </a:p>
        </p:txBody>
      </p:sp>
      <p:sp>
        <p:nvSpPr>
          <p:cNvPr id="12" name="Text 8"/>
          <p:cNvSpPr/>
          <p:nvPr/>
        </p:nvSpPr>
        <p:spPr>
          <a:xfrm>
            <a:off x="5177671" y="5816679"/>
            <a:ext cx="4274939" cy="288250"/>
          </a:xfrm>
          <a:prstGeom prst="rect">
            <a:avLst/>
          </a:prstGeom>
          <a:noFill/>
          <a:ln/>
        </p:spPr>
        <p:txBody>
          <a:bodyPr wrap="none" lIns="0" tIns="0" rIns="0" bIns="0" rtlCol="0" anchor="t"/>
          <a:lstStyle/>
          <a:p>
            <a:pPr marL="0" indent="0" algn="ctr">
              <a:lnSpc>
                <a:spcPts val="2250"/>
              </a:lnSpc>
              <a:buNone/>
            </a:pPr>
            <a:r>
              <a:rPr lang="en-US" sz="1700" dirty="0">
                <a:solidFill>
                  <a:srgbClr val="303030"/>
                </a:solidFill>
                <a:latin typeface="Engel Voelkers Text" pitchFamily="34" charset="0"/>
                <a:ea typeface="Engel Voelkers Text" pitchFamily="34" charset="-122"/>
                <a:cs typeface="Engel Voelkers Text" pitchFamily="34" charset="-120"/>
              </a:rPr>
              <a:t>With AI-powered segmentation</a:t>
            </a:r>
            <a:endParaRPr lang="en-US" sz="1700" dirty="0"/>
          </a:p>
        </p:txBody>
      </p:sp>
      <p:sp>
        <p:nvSpPr>
          <p:cNvPr id="13" name="Text 9"/>
          <p:cNvSpPr/>
          <p:nvPr/>
        </p:nvSpPr>
        <p:spPr>
          <a:xfrm>
            <a:off x="10637758" y="3765590"/>
            <a:ext cx="2181939" cy="443389"/>
          </a:xfrm>
          <a:prstGeom prst="rect">
            <a:avLst/>
          </a:prstGeom>
          <a:noFill/>
          <a:ln/>
        </p:spPr>
        <p:txBody>
          <a:bodyPr wrap="none" lIns="0" tIns="0" rIns="0" bIns="0" rtlCol="0" anchor="t"/>
          <a:lstStyle/>
          <a:p>
            <a:pPr marL="0" indent="0" algn="ctr">
              <a:lnSpc>
                <a:spcPts val="3450"/>
              </a:lnSpc>
              <a:buNone/>
            </a:pPr>
            <a:r>
              <a:rPr lang="en-US" sz="3450" b="1" dirty="0">
                <a:solidFill>
                  <a:srgbClr val="303030"/>
                </a:solidFill>
                <a:latin typeface="Engel Voelkers Headline Bold" pitchFamily="34" charset="0"/>
                <a:ea typeface="Engel Voelkers Headline Bold" pitchFamily="34" charset="-122"/>
                <a:cs typeface="Engel Voelkers Headline Bold" pitchFamily="34" charset="-120"/>
              </a:rPr>
              <a:t>80%</a:t>
            </a:r>
            <a:endParaRPr lang="en-US" sz="3450" dirty="0"/>
          </a:p>
        </p:txBody>
      </p:sp>
      <p:pic>
        <p:nvPicPr>
          <p:cNvPr id="14" name="Image 2" descr="preencoded.png"/>
          <p:cNvPicPr>
            <a:picLocks noChangeAspect="1"/>
          </p:cNvPicPr>
          <p:nvPr/>
        </p:nvPicPr>
        <p:blipFill>
          <a:blip r:embed="rId5"/>
          <a:stretch>
            <a:fillRect/>
          </a:stretch>
        </p:blipFill>
        <p:spPr>
          <a:xfrm>
            <a:off x="10398323" y="2656880"/>
            <a:ext cx="2660928" cy="2660928"/>
          </a:xfrm>
          <a:prstGeom prst="rect">
            <a:avLst/>
          </a:prstGeom>
        </p:spPr>
      </p:pic>
      <p:sp>
        <p:nvSpPr>
          <p:cNvPr id="15" name="Text 10"/>
          <p:cNvSpPr/>
          <p:nvPr/>
        </p:nvSpPr>
        <p:spPr>
          <a:xfrm>
            <a:off x="10620018" y="5473065"/>
            <a:ext cx="2217420" cy="277058"/>
          </a:xfrm>
          <a:prstGeom prst="rect">
            <a:avLst/>
          </a:prstGeom>
          <a:noFill/>
          <a:ln/>
        </p:spPr>
        <p:txBody>
          <a:bodyPr wrap="none" lIns="0" tIns="0" rIns="0" bIns="0" rtlCol="0" anchor="t"/>
          <a:lstStyle/>
          <a:p>
            <a:pPr marL="0" indent="0" algn="ctr">
              <a:lnSpc>
                <a:spcPts val="2150"/>
              </a:lnSpc>
              <a:buNone/>
            </a:pPr>
            <a:r>
              <a:rPr lang="en-US" sz="1700" b="1" dirty="0">
                <a:solidFill>
                  <a:srgbClr val="303030"/>
                </a:solidFill>
                <a:latin typeface="Engel Voelkers Headline Bold" pitchFamily="34" charset="0"/>
                <a:ea typeface="Engel Voelkers Headline Bold" pitchFamily="34" charset="-122"/>
                <a:cs typeface="Engel Voelkers Headline Bold" pitchFamily="34" charset="-120"/>
              </a:rPr>
              <a:t>Time Saved</a:t>
            </a:r>
            <a:endParaRPr lang="en-US" sz="1700" dirty="0"/>
          </a:p>
        </p:txBody>
      </p:sp>
      <p:sp>
        <p:nvSpPr>
          <p:cNvPr id="16" name="Text 11"/>
          <p:cNvSpPr/>
          <p:nvPr/>
        </p:nvSpPr>
        <p:spPr>
          <a:xfrm>
            <a:off x="9591318" y="5816679"/>
            <a:ext cx="4274939" cy="288250"/>
          </a:xfrm>
          <a:prstGeom prst="rect">
            <a:avLst/>
          </a:prstGeom>
          <a:noFill/>
          <a:ln/>
        </p:spPr>
        <p:txBody>
          <a:bodyPr wrap="none" lIns="0" tIns="0" rIns="0" bIns="0" rtlCol="0" anchor="t"/>
          <a:lstStyle/>
          <a:p>
            <a:pPr marL="0" indent="0" algn="ctr">
              <a:lnSpc>
                <a:spcPts val="2250"/>
              </a:lnSpc>
              <a:buNone/>
            </a:pPr>
            <a:r>
              <a:rPr lang="en-US" sz="1700" dirty="0">
                <a:solidFill>
                  <a:srgbClr val="303030"/>
                </a:solidFill>
                <a:latin typeface="Engel Voelkers Text" pitchFamily="34" charset="0"/>
                <a:ea typeface="Engel Voelkers Text" pitchFamily="34" charset="-122"/>
                <a:cs typeface="Engel Voelkers Text" pitchFamily="34" charset="-120"/>
              </a:rPr>
              <a:t>Through smart automation</a:t>
            </a:r>
            <a:endParaRPr lang="en-US" sz="1700" dirty="0"/>
          </a:p>
        </p:txBody>
      </p:sp>
      <p:sp>
        <p:nvSpPr>
          <p:cNvPr id="17" name="Text 12"/>
          <p:cNvSpPr/>
          <p:nvPr/>
        </p:nvSpPr>
        <p:spPr>
          <a:xfrm>
            <a:off x="764143" y="6229707"/>
            <a:ext cx="13102114" cy="288250"/>
          </a:xfrm>
          <a:prstGeom prst="rect">
            <a:avLst/>
          </a:prstGeom>
          <a:noFill/>
          <a:ln/>
        </p:spPr>
        <p:txBody>
          <a:bodyPr wrap="none" lIns="0" tIns="0" rIns="0" bIns="0" rtlCol="0" anchor="t"/>
          <a:lstStyle/>
          <a:p>
            <a:pPr marL="0" indent="0" algn="ctr">
              <a:lnSpc>
                <a:spcPts val="2250"/>
              </a:lnSpc>
              <a:buNone/>
            </a:pPr>
            <a:endParaRPr lang="en-US" sz="1700" dirty="0"/>
          </a:p>
        </p:txBody>
      </p:sp>
      <p:sp>
        <p:nvSpPr>
          <p:cNvPr id="18" name="Text 13"/>
          <p:cNvSpPr/>
          <p:nvPr/>
        </p:nvSpPr>
        <p:spPr>
          <a:xfrm>
            <a:off x="764143" y="6642735"/>
            <a:ext cx="13102114" cy="576501"/>
          </a:xfrm>
          <a:prstGeom prst="rect">
            <a:avLst/>
          </a:prstGeom>
          <a:noFill/>
          <a:ln/>
        </p:spPr>
        <p:txBody>
          <a:bodyPr wrap="square" lIns="0" tIns="0" rIns="0" bIns="0" rtlCol="0" anchor="t"/>
          <a:lstStyle/>
          <a:p>
            <a:pPr marL="0" indent="0" algn="ctr">
              <a:lnSpc>
                <a:spcPts val="2250"/>
              </a:lnSpc>
              <a:buNone/>
            </a:pPr>
            <a:r>
              <a:rPr lang="en-US" sz="2000" dirty="0">
                <a:solidFill>
                  <a:srgbClr val="FF0000"/>
                </a:solidFill>
                <a:latin typeface="Engel Voelkers Text" pitchFamily="34" charset="0"/>
                <a:ea typeface="Engel Voelkers Text" pitchFamily="34" charset="-122"/>
                <a:cs typeface="Engel Voelkers Text" pitchFamily="34" charset="-120"/>
              </a:rPr>
              <a:t>Master the Click, Connect, Convert framework. Use AI as your assistant, not your replacement. </a:t>
            </a:r>
            <a:endParaRPr lang="en-US" sz="2000" dirty="0">
              <a:solidFill>
                <a:srgbClr val="FF0000"/>
              </a:solidFill>
            </a:endParaRPr>
          </a:p>
          <a:p>
            <a:pPr marL="0" indent="0" algn="ctr">
              <a:lnSpc>
                <a:spcPts val="2250"/>
              </a:lnSpc>
              <a:buNone/>
            </a:pPr>
            <a:r>
              <a:rPr lang="en-US" sz="2000" dirty="0">
                <a:solidFill>
                  <a:srgbClr val="FF0000"/>
                </a:solidFill>
                <a:latin typeface="Engel Voelkers Text" pitchFamily="34" charset="0"/>
                <a:ea typeface="Engel Voelkers Text" pitchFamily="34" charset="-122"/>
                <a:cs typeface="Engel Voelkers Text" pitchFamily="34" charset="-120"/>
              </a:rPr>
              <a:t>Remember: in 2026, the inbox belongs to those who respect it.</a:t>
            </a:r>
            <a:endParaRPr lang="en-US" sz="2000" dirty="0">
              <a:solidFill>
                <a:srgbClr val="FF0000"/>
              </a:solidFill>
            </a:endParaRPr>
          </a:p>
        </p:txBody>
      </p:sp>
      <p:pic>
        <p:nvPicPr>
          <p:cNvPr id="19" name="Image 3" descr="preencoded.png"/>
          <p:cNvPicPr>
            <a:picLocks noChangeAspect="1"/>
          </p:cNvPicPr>
          <p:nvPr/>
        </p:nvPicPr>
        <p:blipFill>
          <a:blip r:embed="rId6"/>
          <a:stretch>
            <a:fillRect/>
          </a:stretch>
        </p:blipFill>
        <p:spPr>
          <a:xfrm>
            <a:off x="6389608" y="7574637"/>
            <a:ext cx="1851184" cy="32742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793790" y="1369695"/>
            <a:ext cx="2524006" cy="532924"/>
          </a:xfrm>
          <a:prstGeom prst="roundRect">
            <a:avLst>
              <a:gd name="adj" fmla="val 38307"/>
            </a:avLst>
          </a:prstGeom>
          <a:solidFill>
            <a:srgbClr val="FFCCCC"/>
          </a:solidFill>
          <a:ln/>
        </p:spPr>
        <p:txBody>
          <a:bodyPr/>
          <a:lstStyle/>
          <a:p>
            <a:endParaRPr lang="en-US"/>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3811" y="1522690"/>
            <a:ext cx="226814" cy="226814"/>
          </a:xfrm>
          <a:prstGeom prst="rect">
            <a:avLst/>
          </a:prstGeom>
        </p:spPr>
      </p:pic>
      <p:sp>
        <p:nvSpPr>
          <p:cNvPr id="4" name="Text 1"/>
          <p:cNvSpPr/>
          <p:nvPr/>
        </p:nvSpPr>
        <p:spPr>
          <a:xfrm>
            <a:off x="1303973" y="1454706"/>
            <a:ext cx="1843802" cy="362903"/>
          </a:xfrm>
          <a:prstGeom prst="rect">
            <a:avLst/>
          </a:prstGeom>
          <a:noFill/>
          <a:ln/>
        </p:spPr>
        <p:txBody>
          <a:bodyPr wrap="none" lIns="0" tIns="0" rIns="0" bIns="0" rtlCol="0" anchor="t"/>
          <a:lstStyle/>
          <a:p>
            <a:pPr marL="0" indent="0" algn="l">
              <a:lnSpc>
                <a:spcPts val="2850"/>
              </a:lnSpc>
              <a:buNone/>
            </a:pPr>
            <a:r>
              <a:rPr lang="en-US" sz="1750" dirty="0">
                <a:solidFill>
                  <a:srgbClr val="303030"/>
                </a:solidFill>
                <a:latin typeface="Engel Voelkers Text" pitchFamily="34" charset="0"/>
                <a:ea typeface="Engel Voelkers Text" pitchFamily="34" charset="-122"/>
                <a:cs typeface="Engel Voelkers Text" pitchFamily="34" charset="-120"/>
              </a:rPr>
              <a:t>2026 CHALLENGE</a:t>
            </a:r>
            <a:endParaRPr lang="en-US" sz="1750" dirty="0"/>
          </a:p>
        </p:txBody>
      </p:sp>
      <p:sp>
        <p:nvSpPr>
          <p:cNvPr id="5" name="Text 2"/>
          <p:cNvSpPr/>
          <p:nvPr/>
        </p:nvSpPr>
        <p:spPr>
          <a:xfrm>
            <a:off x="793790" y="2015966"/>
            <a:ext cx="10366653" cy="885944"/>
          </a:xfrm>
          <a:prstGeom prst="rect">
            <a:avLst/>
          </a:prstGeom>
          <a:noFill/>
          <a:ln/>
        </p:spPr>
        <p:txBody>
          <a:bodyPr wrap="none" lIns="0" tIns="0" rIns="0" bIns="0" rtlCol="0" anchor="t"/>
          <a:lstStyle/>
          <a:p>
            <a:pPr marL="0" indent="0" algn="l">
              <a:lnSpc>
                <a:spcPts val="6950"/>
              </a:lnSpc>
              <a:buNone/>
            </a:pPr>
            <a:r>
              <a:rPr lang="en-US" sz="5550" b="1" dirty="0">
                <a:solidFill>
                  <a:srgbClr val="303030"/>
                </a:solidFill>
                <a:latin typeface="Engel Voelkers Headline Bold" pitchFamily="34" charset="0"/>
                <a:ea typeface="Engel Voelkers Headline Bold" pitchFamily="34" charset="-122"/>
                <a:cs typeface="Engel Voelkers Headline Bold" pitchFamily="34" charset="-120"/>
              </a:rPr>
              <a:t>The Intelligent Inbox Revolution</a:t>
            </a:r>
            <a:endParaRPr lang="en-US" sz="5550" dirty="0"/>
          </a:p>
        </p:txBody>
      </p:sp>
      <p:sp>
        <p:nvSpPr>
          <p:cNvPr id="6" name="Shape 3"/>
          <p:cNvSpPr/>
          <p:nvPr/>
        </p:nvSpPr>
        <p:spPr>
          <a:xfrm>
            <a:off x="589598" y="3327202"/>
            <a:ext cx="6583918" cy="3532703"/>
          </a:xfrm>
          <a:prstGeom prst="roundRect">
            <a:avLst>
              <a:gd name="adj" fmla="val 11557"/>
            </a:avLst>
          </a:prstGeom>
          <a:solidFill>
            <a:srgbClr val="E60000">
              <a:alpha val="95000"/>
            </a:srgbClr>
          </a:solidFill>
          <a:ln/>
        </p:spPr>
        <p:txBody>
          <a:bodyPr/>
          <a:lstStyle/>
          <a:p>
            <a:endParaRPr lang="en-US"/>
          </a:p>
        </p:txBody>
      </p:sp>
      <p:sp>
        <p:nvSpPr>
          <p:cNvPr id="7" name="Text 4"/>
          <p:cNvSpPr/>
          <p:nvPr/>
        </p:nvSpPr>
        <p:spPr>
          <a:xfrm>
            <a:off x="873085" y="3610689"/>
            <a:ext cx="414611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Engel Voelkers Headline Bold" pitchFamily="34" charset="0"/>
                <a:ea typeface="Engel Voelkers Headline Bold" pitchFamily="34" charset="-122"/>
                <a:cs typeface="Engel Voelkers Headline Bold" pitchFamily="34" charset="-120"/>
              </a:rPr>
              <a:t>The Summarization Layer</a:t>
            </a:r>
            <a:endParaRPr lang="en-US" sz="2750" dirty="0"/>
          </a:p>
        </p:txBody>
      </p:sp>
      <p:sp>
        <p:nvSpPr>
          <p:cNvPr id="8" name="Text 5"/>
          <p:cNvSpPr/>
          <p:nvPr/>
        </p:nvSpPr>
        <p:spPr>
          <a:xfrm>
            <a:off x="873085" y="4337209"/>
            <a:ext cx="6016943" cy="2267545"/>
          </a:xfrm>
          <a:prstGeom prst="rect">
            <a:avLst/>
          </a:prstGeom>
          <a:noFill/>
          <a:ln/>
        </p:spPr>
        <p:txBody>
          <a:bodyPr wrap="square" lIns="0" tIns="0" rIns="0" bIns="0" rtlCol="0" anchor="t"/>
          <a:lstStyle/>
          <a:p>
            <a:pPr marL="0" indent="0" algn="l">
              <a:lnSpc>
                <a:spcPts val="3550"/>
              </a:lnSpc>
              <a:buNone/>
            </a:pPr>
            <a:r>
              <a:rPr lang="en-US" sz="2200" dirty="0">
                <a:solidFill>
                  <a:srgbClr val="FFFFFF"/>
                </a:solidFill>
                <a:latin typeface="Engel Voelkers Text" pitchFamily="34" charset="0"/>
                <a:ea typeface="Engel Voelkers Text" pitchFamily="34" charset="-122"/>
                <a:cs typeface="Engel Voelkers Text" pitchFamily="34" charset="-120"/>
              </a:rPr>
              <a:t>Modern email clients like Apple Mail and Gmail now provide "At a Glance" AI summaries. If your email is fluff-heavy, the AI will tell users "This email is an advertisement for a sale"—and they won't open it.</a:t>
            </a:r>
            <a:endParaRPr lang="en-US" sz="2200" dirty="0"/>
          </a:p>
        </p:txBody>
      </p:sp>
      <p:sp>
        <p:nvSpPr>
          <p:cNvPr id="9" name="Text 6"/>
          <p:cNvSpPr/>
          <p:nvPr/>
        </p:nvSpPr>
        <p:spPr>
          <a:xfrm>
            <a:off x="7668697" y="3610689"/>
            <a:ext cx="3544133" cy="443032"/>
          </a:xfrm>
          <a:prstGeom prst="rect">
            <a:avLst/>
          </a:prstGeom>
          <a:noFill/>
          <a:ln/>
        </p:spPr>
        <p:txBody>
          <a:bodyPr wrap="none" lIns="0" tIns="0" rIns="0" bIns="0" rtlCol="0" anchor="t"/>
          <a:lstStyle/>
          <a:p>
            <a:pPr marL="0" indent="0" algn="l">
              <a:lnSpc>
                <a:spcPts val="3450"/>
              </a:lnSpc>
              <a:buNone/>
            </a:pPr>
            <a:r>
              <a:rPr lang="en-US" sz="2750" b="1" dirty="0">
                <a:solidFill>
                  <a:srgbClr val="303030"/>
                </a:solidFill>
                <a:latin typeface="Engel Voelkers Headline Bold" pitchFamily="34" charset="0"/>
                <a:ea typeface="Engel Voelkers Headline Bold" pitchFamily="34" charset="-122"/>
                <a:cs typeface="Engel Voelkers Headline Bold" pitchFamily="34" charset="-120"/>
              </a:rPr>
              <a:t>What This Means</a:t>
            </a:r>
            <a:endParaRPr lang="en-US" sz="2750" dirty="0"/>
          </a:p>
        </p:txBody>
      </p:sp>
      <p:sp>
        <p:nvSpPr>
          <p:cNvPr id="10" name="Text 7"/>
          <p:cNvSpPr/>
          <p:nvPr/>
        </p:nvSpPr>
        <p:spPr>
          <a:xfrm>
            <a:off x="7668697" y="4337209"/>
            <a:ext cx="6175534" cy="2267545"/>
          </a:xfrm>
          <a:prstGeom prst="rect">
            <a:avLst/>
          </a:prstGeom>
          <a:noFill/>
          <a:ln/>
        </p:spPr>
        <p:txBody>
          <a:bodyPr wrap="square" lIns="0" tIns="0" rIns="0" bIns="0" rtlCol="0" anchor="t"/>
          <a:lstStyle/>
          <a:p>
            <a:pPr marL="0" indent="0" algn="l">
              <a:lnSpc>
                <a:spcPts val="3550"/>
              </a:lnSpc>
              <a:buNone/>
            </a:pPr>
            <a:r>
              <a:rPr lang="en-US" sz="2200" dirty="0">
                <a:solidFill>
                  <a:srgbClr val="303030"/>
                </a:solidFill>
                <a:latin typeface="Engel Voelkers Text" pitchFamily="34" charset="0"/>
                <a:ea typeface="Engel Voelkers Text" pitchFamily="34" charset="-122"/>
                <a:cs typeface="Engel Voelkers Text" pitchFamily="34" charset="-120"/>
              </a:rPr>
              <a:t>Your email must deliver clear value in the first few sentences. The AI summary is now your first impression, not your subject line. Make every word count, or risk being dismissed before a human even sees your message.</a:t>
            </a:r>
            <a:endParaRPr lang="en-US" sz="2200" dirty="0"/>
          </a:p>
        </p:txBody>
      </p:sp>
      <p:pic>
        <p:nvPicPr>
          <p:cNvPr id="11" name="Image 1" descr="preencoded.png"/>
          <p:cNvPicPr>
            <a:picLocks noChangeAspect="1"/>
          </p:cNvPicPr>
          <p:nvPr/>
        </p:nvPicPr>
        <p:blipFill>
          <a:blip r:embed="rId5"/>
          <a:stretch>
            <a:fillRect/>
          </a:stretch>
        </p:blipFill>
        <p:spPr>
          <a:xfrm>
            <a:off x="6353532" y="7549158"/>
            <a:ext cx="1923217" cy="3401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0"/>
            <a:ext cx="6035040" cy="8229600"/>
          </a:xfrm>
          <a:prstGeom prst="rect">
            <a:avLst/>
          </a:prstGeom>
        </p:spPr>
      </p:pic>
      <p:sp>
        <p:nvSpPr>
          <p:cNvPr id="3" name="Text 0"/>
          <p:cNvSpPr/>
          <p:nvPr/>
        </p:nvSpPr>
        <p:spPr>
          <a:xfrm>
            <a:off x="793790" y="694684"/>
            <a:ext cx="7556421" cy="1328976"/>
          </a:xfrm>
          <a:prstGeom prst="rect">
            <a:avLst/>
          </a:prstGeom>
          <a:noFill/>
          <a:ln/>
        </p:spPr>
        <p:txBody>
          <a:bodyPr wrap="square" lIns="0" tIns="0" rIns="0" bIns="0" rtlCol="0" anchor="t"/>
          <a:lstStyle/>
          <a:p>
            <a:pPr marL="0" indent="0" algn="l">
              <a:lnSpc>
                <a:spcPts val="5200"/>
              </a:lnSpc>
              <a:buNone/>
            </a:pPr>
            <a:r>
              <a:rPr lang="en-US" sz="4150" b="1" dirty="0">
                <a:solidFill>
                  <a:srgbClr val="303030"/>
                </a:solidFill>
                <a:latin typeface="Engel Voelkers Headline Bold" pitchFamily="34" charset="0"/>
                <a:ea typeface="Engel Voelkers Headline Bold" pitchFamily="34" charset="-122"/>
                <a:cs typeface="Engel Voelkers Headline Bold" pitchFamily="34" charset="-120"/>
              </a:rPr>
              <a:t>The Click, Connect, Convert Framework</a:t>
            </a:r>
            <a:endParaRPr lang="en-US" sz="4150" dirty="0"/>
          </a:p>
        </p:txBody>
      </p:sp>
      <p:sp>
        <p:nvSpPr>
          <p:cNvPr id="4" name="Text 1"/>
          <p:cNvSpPr/>
          <p:nvPr/>
        </p:nvSpPr>
        <p:spPr>
          <a:xfrm>
            <a:off x="793790" y="2282187"/>
            <a:ext cx="7556421" cy="595313"/>
          </a:xfrm>
          <a:prstGeom prst="rect">
            <a:avLst/>
          </a:prstGeom>
          <a:noFill/>
          <a:ln/>
        </p:spPr>
        <p:txBody>
          <a:bodyPr wrap="square" lIns="0" tIns="0" rIns="0" bIns="0" rtlCol="0" anchor="t"/>
          <a:lstStyle/>
          <a:p>
            <a:pPr marL="0" indent="0" algn="l">
              <a:lnSpc>
                <a:spcPts val="2300"/>
              </a:lnSpc>
              <a:buNone/>
            </a:pPr>
            <a:r>
              <a:rPr lang="en-US" sz="2400" dirty="0">
                <a:solidFill>
                  <a:srgbClr val="303030"/>
                </a:solidFill>
                <a:latin typeface="Engel Voelkers Text" pitchFamily="34" charset="0"/>
                <a:ea typeface="Engel Voelkers Text" pitchFamily="34" charset="-122"/>
                <a:cs typeface="Engel Voelkers Text" pitchFamily="34" charset="-120"/>
              </a:rPr>
              <a:t>Success in 2026 email marketing requires mastering three distinct hurdles. Each represents a different challenge your message must overcome to drive results.</a:t>
            </a:r>
            <a:endParaRPr lang="en-US" sz="2400" dirty="0"/>
          </a:p>
        </p:txBody>
      </p:sp>
      <p:pic>
        <p:nvPicPr>
          <p:cNvPr id="5" name="Image 1" descr="preencoded.png"/>
          <p:cNvPicPr>
            <a:picLocks noChangeAspect="1"/>
          </p:cNvPicPr>
          <p:nvPr/>
        </p:nvPicPr>
        <p:blipFill>
          <a:blip r:embed="rId4"/>
          <a:stretch>
            <a:fillRect/>
          </a:stretch>
        </p:blipFill>
        <p:spPr>
          <a:xfrm>
            <a:off x="793790" y="3372326"/>
            <a:ext cx="1063228" cy="1275874"/>
          </a:xfrm>
          <a:prstGeom prst="rect">
            <a:avLst/>
          </a:prstGeom>
        </p:spPr>
      </p:pic>
      <p:sp>
        <p:nvSpPr>
          <p:cNvPr id="6" name="Text 2"/>
          <p:cNvSpPr/>
          <p:nvPr/>
        </p:nvSpPr>
        <p:spPr>
          <a:xfrm>
            <a:off x="2016443" y="3584972"/>
            <a:ext cx="2658070" cy="332303"/>
          </a:xfrm>
          <a:prstGeom prst="rect">
            <a:avLst/>
          </a:prstGeom>
          <a:noFill/>
          <a:ln/>
        </p:spPr>
        <p:txBody>
          <a:bodyPr wrap="none" lIns="0" tIns="0" rIns="0" bIns="0" rtlCol="0" anchor="t"/>
          <a:lstStyle/>
          <a:p>
            <a:pPr marL="0" indent="0" algn="l">
              <a:lnSpc>
                <a:spcPts val="2600"/>
              </a:lnSpc>
              <a:buNone/>
            </a:pPr>
            <a:r>
              <a:rPr lang="en-US" sz="2050" b="1" dirty="0">
                <a:solidFill>
                  <a:srgbClr val="303030"/>
                </a:solidFill>
                <a:latin typeface="Engel Voelkers Headline Bold" pitchFamily="34" charset="0"/>
                <a:ea typeface="Engel Voelkers Headline Bold" pitchFamily="34" charset="-122"/>
                <a:cs typeface="Engel Voelkers Headline Bold" pitchFamily="34" charset="-120"/>
              </a:rPr>
              <a:t>Click</a:t>
            </a:r>
            <a:endParaRPr lang="en-US" sz="2050" dirty="0"/>
          </a:p>
        </p:txBody>
      </p:sp>
      <p:sp>
        <p:nvSpPr>
          <p:cNvPr id="7" name="Text 3"/>
          <p:cNvSpPr/>
          <p:nvPr/>
        </p:nvSpPr>
        <p:spPr>
          <a:xfrm>
            <a:off x="2016443" y="4012883"/>
            <a:ext cx="6333768" cy="297656"/>
          </a:xfrm>
          <a:prstGeom prst="rect">
            <a:avLst/>
          </a:prstGeom>
          <a:noFill/>
          <a:ln/>
        </p:spPr>
        <p:txBody>
          <a:bodyPr wrap="none" lIns="0" tIns="0" rIns="0" bIns="0" rtlCol="0" anchor="t"/>
          <a:lstStyle/>
          <a:p>
            <a:pPr marL="0" indent="0" algn="l">
              <a:lnSpc>
                <a:spcPts val="2300"/>
              </a:lnSpc>
              <a:buNone/>
            </a:pPr>
            <a:r>
              <a:rPr lang="en-US" dirty="0">
                <a:solidFill>
                  <a:srgbClr val="303030"/>
                </a:solidFill>
                <a:latin typeface="Engel Voelkers Text" pitchFamily="34" charset="0"/>
                <a:ea typeface="Engel Voelkers Text" pitchFamily="34" charset="-122"/>
                <a:cs typeface="Engel Voelkers Text" pitchFamily="34" charset="-120"/>
              </a:rPr>
              <a:t>The technical hurdle. Getting past filters and earning the initial open.</a:t>
            </a:r>
            <a:endParaRPr lang="en-US" dirty="0"/>
          </a:p>
        </p:txBody>
      </p:sp>
      <p:pic>
        <p:nvPicPr>
          <p:cNvPr id="8" name="Image 2" descr="preencoded.png"/>
          <p:cNvPicPr>
            <a:picLocks noChangeAspect="1"/>
          </p:cNvPicPr>
          <p:nvPr/>
        </p:nvPicPr>
        <p:blipFill>
          <a:blip r:embed="rId5"/>
          <a:stretch>
            <a:fillRect/>
          </a:stretch>
        </p:blipFill>
        <p:spPr>
          <a:xfrm>
            <a:off x="793790" y="4648200"/>
            <a:ext cx="1063228" cy="1275874"/>
          </a:xfrm>
          <a:prstGeom prst="rect">
            <a:avLst/>
          </a:prstGeom>
        </p:spPr>
      </p:pic>
      <p:sp>
        <p:nvSpPr>
          <p:cNvPr id="9" name="Text 4"/>
          <p:cNvSpPr/>
          <p:nvPr/>
        </p:nvSpPr>
        <p:spPr>
          <a:xfrm>
            <a:off x="2016443" y="4860846"/>
            <a:ext cx="2658070" cy="332303"/>
          </a:xfrm>
          <a:prstGeom prst="rect">
            <a:avLst/>
          </a:prstGeom>
          <a:noFill/>
          <a:ln/>
        </p:spPr>
        <p:txBody>
          <a:bodyPr wrap="none" lIns="0" tIns="0" rIns="0" bIns="0" rtlCol="0" anchor="t"/>
          <a:lstStyle/>
          <a:p>
            <a:pPr marL="0" indent="0" algn="l">
              <a:lnSpc>
                <a:spcPts val="2600"/>
              </a:lnSpc>
              <a:buNone/>
            </a:pPr>
            <a:r>
              <a:rPr lang="en-US" sz="2050" b="1" dirty="0">
                <a:solidFill>
                  <a:srgbClr val="303030"/>
                </a:solidFill>
                <a:latin typeface="Engel Voelkers Headline Bold" pitchFamily="34" charset="0"/>
                <a:ea typeface="Engel Voelkers Headline Bold" pitchFamily="34" charset="-122"/>
                <a:cs typeface="Engel Voelkers Headline Bold" pitchFamily="34" charset="-120"/>
              </a:rPr>
              <a:t>Connect</a:t>
            </a:r>
            <a:endParaRPr lang="en-US" sz="2050" dirty="0"/>
          </a:p>
        </p:txBody>
      </p:sp>
      <p:sp>
        <p:nvSpPr>
          <p:cNvPr id="10" name="Text 5"/>
          <p:cNvSpPr/>
          <p:nvPr/>
        </p:nvSpPr>
        <p:spPr>
          <a:xfrm>
            <a:off x="2016443" y="5288756"/>
            <a:ext cx="6333768" cy="297656"/>
          </a:xfrm>
          <a:prstGeom prst="rect">
            <a:avLst/>
          </a:prstGeom>
          <a:noFill/>
          <a:ln/>
        </p:spPr>
        <p:txBody>
          <a:bodyPr wrap="none" lIns="0" tIns="0" rIns="0" bIns="0" rtlCol="0" anchor="t"/>
          <a:lstStyle/>
          <a:p>
            <a:pPr marL="0" indent="0" algn="l">
              <a:lnSpc>
                <a:spcPts val="2300"/>
              </a:lnSpc>
              <a:buNone/>
            </a:pPr>
            <a:r>
              <a:rPr lang="en-US" dirty="0">
                <a:solidFill>
                  <a:srgbClr val="303030"/>
                </a:solidFill>
                <a:latin typeface="Engel Voelkers Text" pitchFamily="34" charset="0"/>
                <a:ea typeface="Engel Voelkers Text" pitchFamily="34" charset="-122"/>
                <a:cs typeface="Engel Voelkers Text" pitchFamily="34" charset="-120"/>
              </a:rPr>
              <a:t>The emotional hurdle. Building a relationship through relevance.</a:t>
            </a:r>
            <a:endParaRPr lang="en-US" dirty="0"/>
          </a:p>
        </p:txBody>
      </p:sp>
      <p:pic>
        <p:nvPicPr>
          <p:cNvPr id="11" name="Image 3" descr="preencoded.png"/>
          <p:cNvPicPr>
            <a:picLocks noChangeAspect="1"/>
          </p:cNvPicPr>
          <p:nvPr/>
        </p:nvPicPr>
        <p:blipFill>
          <a:blip r:embed="rId6"/>
          <a:stretch>
            <a:fillRect/>
          </a:stretch>
        </p:blipFill>
        <p:spPr>
          <a:xfrm>
            <a:off x="793790" y="5924074"/>
            <a:ext cx="1063228" cy="1275874"/>
          </a:xfrm>
          <a:prstGeom prst="rect">
            <a:avLst/>
          </a:prstGeom>
        </p:spPr>
      </p:pic>
      <p:sp>
        <p:nvSpPr>
          <p:cNvPr id="12" name="Text 6"/>
          <p:cNvSpPr/>
          <p:nvPr/>
        </p:nvSpPr>
        <p:spPr>
          <a:xfrm>
            <a:off x="2016443" y="6136719"/>
            <a:ext cx="2658070" cy="332303"/>
          </a:xfrm>
          <a:prstGeom prst="rect">
            <a:avLst/>
          </a:prstGeom>
          <a:noFill/>
          <a:ln/>
        </p:spPr>
        <p:txBody>
          <a:bodyPr wrap="none" lIns="0" tIns="0" rIns="0" bIns="0" rtlCol="0" anchor="t"/>
          <a:lstStyle/>
          <a:p>
            <a:pPr marL="0" indent="0" algn="l">
              <a:lnSpc>
                <a:spcPts val="2600"/>
              </a:lnSpc>
              <a:buNone/>
            </a:pPr>
            <a:r>
              <a:rPr lang="en-US" sz="2050" b="1" dirty="0">
                <a:solidFill>
                  <a:srgbClr val="303030"/>
                </a:solidFill>
                <a:latin typeface="Engel Voelkers Headline Bold" pitchFamily="34" charset="0"/>
                <a:ea typeface="Engel Voelkers Headline Bold" pitchFamily="34" charset="-122"/>
                <a:cs typeface="Engel Voelkers Headline Bold" pitchFamily="34" charset="-120"/>
              </a:rPr>
              <a:t>Convert</a:t>
            </a:r>
            <a:endParaRPr lang="en-US" sz="2050" dirty="0"/>
          </a:p>
        </p:txBody>
      </p:sp>
      <p:sp>
        <p:nvSpPr>
          <p:cNvPr id="13" name="Text 7"/>
          <p:cNvSpPr/>
          <p:nvPr/>
        </p:nvSpPr>
        <p:spPr>
          <a:xfrm>
            <a:off x="2016443" y="6564630"/>
            <a:ext cx="6333768" cy="297656"/>
          </a:xfrm>
          <a:prstGeom prst="rect">
            <a:avLst/>
          </a:prstGeom>
          <a:noFill/>
          <a:ln/>
        </p:spPr>
        <p:txBody>
          <a:bodyPr wrap="none" lIns="0" tIns="0" rIns="0" bIns="0" rtlCol="0" anchor="t"/>
          <a:lstStyle/>
          <a:p>
            <a:pPr marL="0" indent="0" algn="l">
              <a:lnSpc>
                <a:spcPts val="2300"/>
              </a:lnSpc>
              <a:buNone/>
            </a:pPr>
            <a:r>
              <a:rPr lang="en-US" dirty="0">
                <a:solidFill>
                  <a:srgbClr val="303030"/>
                </a:solidFill>
                <a:latin typeface="Engel Voelkers Text" pitchFamily="34" charset="0"/>
                <a:ea typeface="Engel Voelkers Text" pitchFamily="34" charset="-122"/>
                <a:cs typeface="Engel Voelkers Text" pitchFamily="34" charset="-120"/>
              </a:rPr>
              <a:t>The economic hurdle. Moving the user from inbox to action.</a:t>
            </a:r>
            <a:endParaRPr lang="en-US" dirty="0"/>
          </a:p>
        </p:txBody>
      </p:sp>
      <p:pic>
        <p:nvPicPr>
          <p:cNvPr id="14" name="Image 4" descr="preencoded.png"/>
          <p:cNvPicPr>
            <a:picLocks noChangeAspect="1"/>
          </p:cNvPicPr>
          <p:nvPr/>
        </p:nvPicPr>
        <p:blipFill>
          <a:blip r:embed="rId7"/>
          <a:stretch>
            <a:fillRect/>
          </a:stretch>
        </p:blipFill>
        <p:spPr>
          <a:xfrm>
            <a:off x="6993969" y="7549158"/>
            <a:ext cx="1923217" cy="34016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28913"/>
          </a:xfrm>
          <a:prstGeom prst="rect">
            <a:avLst/>
          </a:prstGeom>
        </p:spPr>
      </p:pic>
      <p:sp>
        <p:nvSpPr>
          <p:cNvPr id="3" name="Text 0"/>
          <p:cNvSpPr/>
          <p:nvPr/>
        </p:nvSpPr>
        <p:spPr>
          <a:xfrm>
            <a:off x="793790" y="3556754"/>
            <a:ext cx="5328999" cy="620078"/>
          </a:xfrm>
          <a:prstGeom prst="rect">
            <a:avLst/>
          </a:prstGeom>
          <a:noFill/>
          <a:ln/>
        </p:spPr>
        <p:txBody>
          <a:bodyPr wrap="none" lIns="0" tIns="0" rIns="0" bIns="0" rtlCol="0" anchor="t"/>
          <a:lstStyle/>
          <a:p>
            <a:pPr marL="0" indent="0" algn="l">
              <a:lnSpc>
                <a:spcPts val="4850"/>
              </a:lnSpc>
              <a:buNone/>
            </a:pPr>
            <a:r>
              <a:rPr lang="en-US" sz="3900" b="1" dirty="0">
                <a:solidFill>
                  <a:srgbClr val="303030"/>
                </a:solidFill>
                <a:latin typeface="Engel Voelkers Headline Bold" pitchFamily="34" charset="0"/>
                <a:ea typeface="Engel Voelkers Headline Bold" pitchFamily="34" charset="-122"/>
                <a:cs typeface="Engel Voelkers Headline Bold" pitchFamily="34" charset="-120"/>
              </a:rPr>
              <a:t>CLICK: Beating the Bot</a:t>
            </a:r>
            <a:endParaRPr lang="en-US" sz="3900" dirty="0"/>
          </a:p>
        </p:txBody>
      </p:sp>
      <p:sp>
        <p:nvSpPr>
          <p:cNvPr id="4" name="Text 1"/>
          <p:cNvSpPr/>
          <p:nvPr/>
        </p:nvSpPr>
        <p:spPr>
          <a:xfrm>
            <a:off x="793790" y="4385191"/>
            <a:ext cx="13042821" cy="1012269"/>
          </a:xfrm>
          <a:prstGeom prst="rect">
            <a:avLst/>
          </a:prstGeom>
          <a:noFill/>
          <a:ln/>
        </p:spPr>
        <p:txBody>
          <a:bodyPr wrap="square" lIns="0" tIns="0" rIns="0" bIns="0" rtlCol="0" anchor="t"/>
          <a:lstStyle/>
          <a:p>
            <a:pPr marL="0" indent="0" algn="l">
              <a:lnSpc>
                <a:spcPts val="2650"/>
              </a:lnSpc>
              <a:buNone/>
            </a:pPr>
            <a:r>
              <a:rPr lang="en-US" sz="1950" dirty="0">
                <a:solidFill>
                  <a:srgbClr val="303030"/>
                </a:solidFill>
                <a:latin typeface="Engel Voelkers Text" pitchFamily="34" charset="0"/>
                <a:ea typeface="Engel Voelkers Text" pitchFamily="34" charset="-122"/>
                <a:cs typeface="Engel Voelkers Text" pitchFamily="34" charset="-120"/>
              </a:rPr>
              <a:t>2026 mail servers are ruthless gatekeepers. </a:t>
            </a:r>
            <a:endParaRPr lang="en-US" sz="1950" dirty="0"/>
          </a:p>
          <a:p>
            <a:pPr marL="0" indent="0" algn="l">
              <a:lnSpc>
                <a:spcPts val="2650"/>
              </a:lnSpc>
              <a:buNone/>
            </a:pPr>
            <a:r>
              <a:rPr lang="en-US" sz="1950" dirty="0">
                <a:solidFill>
                  <a:srgbClr val="303030"/>
                </a:solidFill>
                <a:latin typeface="Engel Voelkers Text" pitchFamily="34" charset="0"/>
                <a:ea typeface="Engel Voelkers Text" pitchFamily="34" charset="-122"/>
                <a:cs typeface="Engel Voelkers Text" pitchFamily="34" charset="-120"/>
              </a:rPr>
              <a:t>If your technical foundation isn't solid, you're invisible before you even start. </a:t>
            </a:r>
            <a:endParaRPr lang="en-US" sz="1950" dirty="0"/>
          </a:p>
          <a:p>
            <a:pPr marL="0" indent="0" algn="l">
              <a:lnSpc>
                <a:spcPts val="2650"/>
              </a:lnSpc>
              <a:buNone/>
            </a:pPr>
            <a:r>
              <a:rPr lang="en-US" sz="1950" dirty="0">
                <a:solidFill>
                  <a:srgbClr val="303030"/>
                </a:solidFill>
                <a:latin typeface="Engel Voelkers Text" pitchFamily="34" charset="0"/>
                <a:ea typeface="Engel Voelkers Text" pitchFamily="34" charset="-122"/>
                <a:cs typeface="Engel Voelkers Text" pitchFamily="34" charset="-120"/>
              </a:rPr>
              <a:t>Here's what you need to know about deliverability.</a:t>
            </a:r>
            <a:endParaRPr lang="en-US" sz="1950" dirty="0"/>
          </a:p>
        </p:txBody>
      </p:sp>
      <p:sp>
        <p:nvSpPr>
          <p:cNvPr id="5" name="Shape 2"/>
          <p:cNvSpPr/>
          <p:nvPr/>
        </p:nvSpPr>
        <p:spPr>
          <a:xfrm>
            <a:off x="793790" y="5553670"/>
            <a:ext cx="6451997" cy="1599962"/>
          </a:xfrm>
          <a:prstGeom prst="roundRect">
            <a:avLst>
              <a:gd name="adj" fmla="val 11164"/>
            </a:avLst>
          </a:prstGeom>
          <a:solidFill>
            <a:srgbClr val="FFFFFF"/>
          </a:solidFill>
          <a:ln/>
          <a:effectLst>
            <a:outerShdw blurRad="297180" algn="bl" rotWithShape="0">
              <a:srgbClr val="333333">
                <a:alpha val="10000"/>
              </a:srgbClr>
            </a:outerShdw>
          </a:effectLst>
        </p:spPr>
        <p:txBody>
          <a:bodyPr/>
          <a:lstStyle/>
          <a:p>
            <a:endParaRPr lang="en-US"/>
          </a:p>
        </p:txBody>
      </p:sp>
      <p:sp>
        <p:nvSpPr>
          <p:cNvPr id="6" name="Text 3"/>
          <p:cNvSpPr/>
          <p:nvPr/>
        </p:nvSpPr>
        <p:spPr>
          <a:xfrm>
            <a:off x="992148" y="5752028"/>
            <a:ext cx="2879646" cy="310158"/>
          </a:xfrm>
          <a:prstGeom prst="rect">
            <a:avLst/>
          </a:prstGeom>
          <a:noFill/>
          <a:ln/>
        </p:spPr>
        <p:txBody>
          <a:bodyPr wrap="none" lIns="0" tIns="0" rIns="0" bIns="0" rtlCol="0" anchor="t"/>
          <a:lstStyle/>
          <a:p>
            <a:pPr marL="0" indent="0" algn="l">
              <a:lnSpc>
                <a:spcPts val="2400"/>
              </a:lnSpc>
              <a:buNone/>
            </a:pPr>
            <a:r>
              <a:rPr lang="en-US" sz="1950" b="1" dirty="0">
                <a:solidFill>
                  <a:srgbClr val="303030"/>
                </a:solidFill>
                <a:latin typeface="Engel Voelkers Headline Bold" pitchFamily="34" charset="0"/>
                <a:ea typeface="Engel Voelkers Headline Bold" pitchFamily="34" charset="-122"/>
                <a:cs typeface="Engel Voelkers Headline Bold" pitchFamily="34" charset="-120"/>
              </a:rPr>
              <a:t>The Technical Handshake</a:t>
            </a:r>
            <a:endParaRPr lang="en-US" sz="1950" dirty="0"/>
          </a:p>
        </p:txBody>
      </p:sp>
      <p:sp>
        <p:nvSpPr>
          <p:cNvPr id="7" name="Text 4"/>
          <p:cNvSpPr/>
          <p:nvPr/>
        </p:nvSpPr>
        <p:spPr>
          <a:xfrm>
            <a:off x="992148" y="6145530"/>
            <a:ext cx="6055281" cy="809744"/>
          </a:xfrm>
          <a:prstGeom prst="rect">
            <a:avLst/>
          </a:prstGeom>
          <a:noFill/>
          <a:ln/>
        </p:spPr>
        <p:txBody>
          <a:bodyPr wrap="square" lIns="0" tIns="0" rIns="0" bIns="0" rtlCol="0" anchor="t"/>
          <a:lstStyle/>
          <a:p>
            <a:pPr marL="0" indent="0" algn="l">
              <a:lnSpc>
                <a:spcPts val="2100"/>
              </a:lnSpc>
              <a:buNone/>
            </a:pPr>
            <a:r>
              <a:rPr lang="en-US" sz="1550" dirty="0">
                <a:solidFill>
                  <a:srgbClr val="303030"/>
                </a:solidFill>
                <a:latin typeface="Engel Voelkers Text" pitchFamily="34" charset="0"/>
                <a:ea typeface="Engel Voelkers Text" pitchFamily="34" charset="-122"/>
                <a:cs typeface="Engel Voelkers Text" pitchFamily="34" charset="-120"/>
              </a:rPr>
              <a:t>DMARC, SPF, and DKIM records are your email's "ID card." Without proper authentication, mail servers won't trust you. This is non-negotiable in 2026.</a:t>
            </a:r>
            <a:endParaRPr lang="en-US" sz="1550" dirty="0"/>
          </a:p>
        </p:txBody>
      </p:sp>
      <p:sp>
        <p:nvSpPr>
          <p:cNvPr id="8" name="Shape 5"/>
          <p:cNvSpPr/>
          <p:nvPr/>
        </p:nvSpPr>
        <p:spPr>
          <a:xfrm>
            <a:off x="7384613" y="5553670"/>
            <a:ext cx="6451997" cy="1599962"/>
          </a:xfrm>
          <a:prstGeom prst="roundRect">
            <a:avLst>
              <a:gd name="adj" fmla="val 11164"/>
            </a:avLst>
          </a:prstGeom>
          <a:solidFill>
            <a:srgbClr val="FFFFFF"/>
          </a:solidFill>
          <a:ln/>
          <a:effectLst>
            <a:outerShdw blurRad="297180" algn="bl" rotWithShape="0">
              <a:srgbClr val="333333">
                <a:alpha val="10000"/>
              </a:srgbClr>
            </a:outerShdw>
          </a:effectLst>
        </p:spPr>
        <p:txBody>
          <a:bodyPr/>
          <a:lstStyle/>
          <a:p>
            <a:endParaRPr lang="en-US"/>
          </a:p>
        </p:txBody>
      </p:sp>
      <p:sp>
        <p:nvSpPr>
          <p:cNvPr id="9" name="Text 6"/>
          <p:cNvSpPr/>
          <p:nvPr/>
        </p:nvSpPr>
        <p:spPr>
          <a:xfrm>
            <a:off x="7582972" y="575202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303030"/>
                </a:solidFill>
                <a:latin typeface="Engel Voelkers Headline Bold" pitchFamily="34" charset="0"/>
                <a:ea typeface="Engel Voelkers Headline Bold" pitchFamily="34" charset="-122"/>
                <a:cs typeface="Engel Voelkers Headline Bold" pitchFamily="34" charset="-120"/>
              </a:rPr>
              <a:t>Engagement Signals</a:t>
            </a:r>
            <a:endParaRPr lang="en-US" sz="1950" dirty="0"/>
          </a:p>
        </p:txBody>
      </p:sp>
      <p:sp>
        <p:nvSpPr>
          <p:cNvPr id="10" name="Text 7"/>
          <p:cNvSpPr/>
          <p:nvPr/>
        </p:nvSpPr>
        <p:spPr>
          <a:xfrm>
            <a:off x="7582972" y="6145530"/>
            <a:ext cx="6055281" cy="809744"/>
          </a:xfrm>
          <a:prstGeom prst="rect">
            <a:avLst/>
          </a:prstGeom>
          <a:noFill/>
          <a:ln/>
        </p:spPr>
        <p:txBody>
          <a:bodyPr wrap="square" lIns="0" tIns="0" rIns="0" bIns="0" rtlCol="0" anchor="t"/>
          <a:lstStyle/>
          <a:p>
            <a:pPr marL="0" indent="0" algn="l">
              <a:lnSpc>
                <a:spcPts val="2100"/>
              </a:lnSpc>
              <a:buNone/>
            </a:pPr>
            <a:r>
              <a:rPr lang="en-US" sz="1550" dirty="0">
                <a:solidFill>
                  <a:srgbClr val="303030"/>
                </a:solidFill>
                <a:latin typeface="Engel Voelkers Text" pitchFamily="34" charset="0"/>
                <a:ea typeface="Engel Voelkers Text" pitchFamily="34" charset="-122"/>
                <a:cs typeface="Engel Voelkers Text" pitchFamily="34" charset="-120"/>
              </a:rPr>
              <a:t>AI filters watch how users interact with your emails. If 50 people delete your message without opening it, your next 500 emails go straight to spam. Every send affects your reputation.</a:t>
            </a:r>
            <a:endParaRPr lang="en-US" sz="1550" dirty="0"/>
          </a:p>
        </p:txBody>
      </p:sp>
      <p:pic>
        <p:nvPicPr>
          <p:cNvPr id="11" name="Image 1" descr="preencoded.png"/>
          <p:cNvPicPr>
            <a:picLocks noChangeAspect="1"/>
          </p:cNvPicPr>
          <p:nvPr/>
        </p:nvPicPr>
        <p:blipFill>
          <a:blip r:embed="rId4"/>
          <a:stretch>
            <a:fillRect/>
          </a:stretch>
        </p:blipFill>
        <p:spPr>
          <a:xfrm>
            <a:off x="6353532" y="7549158"/>
            <a:ext cx="1923217" cy="3401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95494"/>
            <a:ext cx="10139958" cy="575905"/>
          </a:xfrm>
          <a:prstGeom prst="rect">
            <a:avLst/>
          </a:prstGeom>
          <a:noFill/>
          <a:ln/>
        </p:spPr>
        <p:txBody>
          <a:bodyPr wrap="none" lIns="0" tIns="0" rIns="0" bIns="0" rtlCol="0" anchor="t"/>
          <a:lstStyle/>
          <a:p>
            <a:pPr marL="0" indent="0" algn="l">
              <a:lnSpc>
                <a:spcPts val="4500"/>
              </a:lnSpc>
              <a:buNone/>
            </a:pPr>
            <a:r>
              <a:rPr lang="en-US" sz="3600" b="1" dirty="0">
                <a:solidFill>
                  <a:srgbClr val="303030"/>
                </a:solidFill>
                <a:latin typeface="Engel Voelkers Headline Bold" pitchFamily="34" charset="0"/>
                <a:ea typeface="Engel Voelkers Headline Bold" pitchFamily="34" charset="-122"/>
                <a:cs typeface="Engel Voelkers Headline Bold" pitchFamily="34" charset="-120"/>
              </a:rPr>
              <a:t>Establishing Your Email ID: SPF, DKIM, DMARC</a:t>
            </a:r>
            <a:endParaRPr lang="en-US" sz="3600" dirty="0"/>
          </a:p>
        </p:txBody>
      </p:sp>
      <p:sp>
        <p:nvSpPr>
          <p:cNvPr id="3" name="Text 1"/>
          <p:cNvSpPr/>
          <p:nvPr/>
        </p:nvSpPr>
        <p:spPr>
          <a:xfrm>
            <a:off x="793790" y="1910953"/>
            <a:ext cx="13042821" cy="912257"/>
          </a:xfrm>
          <a:prstGeom prst="rect">
            <a:avLst/>
          </a:prstGeom>
          <a:noFill/>
          <a:ln/>
        </p:spPr>
        <p:txBody>
          <a:bodyPr wrap="square" lIns="0" tIns="0" rIns="0" bIns="0" rtlCol="0" anchor="t"/>
          <a:lstStyle/>
          <a:p>
            <a:pPr marL="0" indent="0" algn="l">
              <a:lnSpc>
                <a:spcPts val="2350"/>
              </a:lnSpc>
              <a:buNone/>
            </a:pPr>
            <a:r>
              <a:rPr lang="en-US" sz="1800" dirty="0">
                <a:solidFill>
                  <a:srgbClr val="303030"/>
                </a:solidFill>
                <a:latin typeface="Engel Voelkers Text" pitchFamily="34" charset="0"/>
                <a:ea typeface="Engel Voelkers Text" pitchFamily="34" charset="-122"/>
                <a:cs typeface="Engel Voelkers Text" pitchFamily="34" charset="-120"/>
              </a:rPr>
              <a:t>In 2026, email authentication is non-negotiable. Major providers strictly enforce these protocols to prevent spoofing and ensure deliverability. Setting up your "ID card" involves adding specific TXT records to your domain's DNS settings.  This ONLY applies to those who control their own DNS settings: purchased from GoDaddy or the like. </a:t>
            </a:r>
            <a:endParaRPr lang="en-US" sz="1800" dirty="0"/>
          </a:p>
        </p:txBody>
      </p:sp>
      <p:sp>
        <p:nvSpPr>
          <p:cNvPr id="4" name="Shape 2"/>
          <p:cNvSpPr/>
          <p:nvPr/>
        </p:nvSpPr>
        <p:spPr>
          <a:xfrm>
            <a:off x="793790" y="2957870"/>
            <a:ext cx="4267676" cy="4176236"/>
          </a:xfrm>
          <a:prstGeom prst="roundRect">
            <a:avLst>
              <a:gd name="adj" fmla="val 3972"/>
            </a:avLst>
          </a:prstGeom>
          <a:solidFill>
            <a:srgbClr val="FFFFFF">
              <a:alpha val="95000"/>
            </a:srgbClr>
          </a:solidFill>
          <a:ln w="22860">
            <a:solidFill>
              <a:srgbClr val="D8D4D4"/>
            </a:solidFill>
            <a:prstDash val="solid"/>
          </a:ln>
          <a:effectLst>
            <a:outerShdw blurRad="275590" algn="bl" rotWithShape="0">
              <a:srgbClr val="333333">
                <a:alpha val="10000"/>
              </a:srgbClr>
            </a:outerShdw>
          </a:effectLst>
        </p:spPr>
        <p:txBody>
          <a:bodyPr/>
          <a:lstStyle/>
          <a:p>
            <a:endParaRPr lang="en-US"/>
          </a:p>
        </p:txBody>
      </p:sp>
      <p:sp>
        <p:nvSpPr>
          <p:cNvPr id="5" name="Shape 3"/>
          <p:cNvSpPr/>
          <p:nvPr/>
        </p:nvSpPr>
        <p:spPr>
          <a:xfrm>
            <a:off x="816650" y="2980730"/>
            <a:ext cx="4221956" cy="552807"/>
          </a:xfrm>
          <a:prstGeom prst="roundRect">
            <a:avLst>
              <a:gd name="adj" fmla="val 25042"/>
            </a:avLst>
          </a:prstGeom>
          <a:solidFill>
            <a:srgbClr val="FFFFFF"/>
          </a:solidFill>
          <a:ln/>
          <a:effectLst>
            <a:outerShdw blurRad="275590" algn="bl" rotWithShape="0">
              <a:srgbClr val="333333">
                <a:alpha val="10000"/>
              </a:srgbClr>
            </a:outerShdw>
          </a:effectLst>
        </p:spPr>
        <p:txBody>
          <a:bodyPr/>
          <a:lstStyle/>
          <a:p>
            <a:endParaRPr lang="en-US"/>
          </a:p>
        </p:txBody>
      </p:sp>
      <p:sp>
        <p:nvSpPr>
          <p:cNvPr id="6" name="Text 4"/>
          <p:cNvSpPr/>
          <p:nvPr/>
        </p:nvSpPr>
        <p:spPr>
          <a:xfrm>
            <a:off x="2789396" y="3084314"/>
            <a:ext cx="276344" cy="345519"/>
          </a:xfrm>
          <a:prstGeom prst="rect">
            <a:avLst/>
          </a:prstGeom>
          <a:noFill/>
          <a:ln/>
        </p:spPr>
        <p:txBody>
          <a:bodyPr wrap="none" lIns="0" tIns="0" rIns="0" bIns="0" rtlCol="0" anchor="t"/>
          <a:lstStyle/>
          <a:p>
            <a:pPr marL="0" indent="0" algn="l">
              <a:lnSpc>
                <a:spcPts val="2150"/>
              </a:lnSpc>
              <a:buNone/>
            </a:pPr>
            <a:r>
              <a:rPr lang="en-US" sz="2150" b="1" dirty="0">
                <a:solidFill>
                  <a:srgbClr val="303030"/>
                </a:solidFill>
                <a:latin typeface="Engel Voelkers Headline Bold" pitchFamily="34" charset="0"/>
                <a:ea typeface="Engel Voelkers Headline Bold" pitchFamily="34" charset="-122"/>
                <a:cs typeface="Engel Voelkers Headline Bold" pitchFamily="34" charset="-120"/>
              </a:rPr>
              <a:t>1</a:t>
            </a:r>
            <a:endParaRPr lang="en-US" sz="2150" dirty="0"/>
          </a:p>
        </p:txBody>
      </p:sp>
      <p:sp>
        <p:nvSpPr>
          <p:cNvPr id="7" name="Text 5"/>
          <p:cNvSpPr/>
          <p:nvPr/>
        </p:nvSpPr>
        <p:spPr>
          <a:xfrm>
            <a:off x="1000839" y="3653314"/>
            <a:ext cx="3316129" cy="287893"/>
          </a:xfrm>
          <a:prstGeom prst="rect">
            <a:avLst/>
          </a:prstGeom>
          <a:noFill/>
          <a:ln/>
        </p:spPr>
        <p:txBody>
          <a:bodyPr wrap="none" lIns="0" tIns="0" rIns="0" bIns="0" rtlCol="0" anchor="t"/>
          <a:lstStyle/>
          <a:p>
            <a:pPr marL="0" indent="0" algn="l">
              <a:lnSpc>
                <a:spcPts val="2250"/>
              </a:lnSpc>
              <a:buNone/>
            </a:pPr>
            <a:r>
              <a:rPr lang="en-US" sz="1800" b="1" dirty="0">
                <a:solidFill>
                  <a:srgbClr val="303030"/>
                </a:solidFill>
                <a:latin typeface="Engel Voelkers Headline Bold" pitchFamily="34" charset="0"/>
                <a:ea typeface="Engel Voelkers Headline Bold" pitchFamily="34" charset="-122"/>
                <a:cs typeface="Engel Voelkers Headline Bold" pitchFamily="34" charset="-120"/>
              </a:rPr>
              <a:t>SPF (Sender Policy Framework)</a:t>
            </a:r>
            <a:endParaRPr lang="en-US" sz="1800" dirty="0"/>
          </a:p>
        </p:txBody>
      </p:sp>
      <p:sp>
        <p:nvSpPr>
          <p:cNvPr id="8" name="Text 6"/>
          <p:cNvSpPr/>
          <p:nvPr/>
        </p:nvSpPr>
        <p:spPr>
          <a:xfrm>
            <a:off x="1000839" y="4013002"/>
            <a:ext cx="3853577" cy="972979"/>
          </a:xfrm>
          <a:prstGeom prst="rect">
            <a:avLst/>
          </a:prstGeom>
          <a:noFill/>
          <a:ln/>
        </p:spPr>
        <p:txBody>
          <a:bodyPr wrap="square" lIns="0" tIns="0" rIns="0" bIns="0" rtlCol="0" anchor="t"/>
          <a:lstStyle/>
          <a:p>
            <a:pPr marL="0" indent="0" algn="l">
              <a:lnSpc>
                <a:spcPts val="1900"/>
              </a:lnSpc>
              <a:buNone/>
            </a:pPr>
            <a:r>
              <a:rPr lang="en-US" sz="1450" dirty="0">
                <a:solidFill>
                  <a:srgbClr val="303030"/>
                </a:solidFill>
                <a:latin typeface="Engel Voelkers Text" pitchFamily="34" charset="0"/>
                <a:ea typeface="Engel Voelkers Text" pitchFamily="34" charset="-122"/>
                <a:cs typeface="Engel Voelkers Text" pitchFamily="34" charset="-120"/>
              </a:rPr>
              <a:t>SPF lists the IP addresses and services authorized to send email for your domain, ensuring only approved sources can send on your behalf.</a:t>
            </a:r>
            <a:endParaRPr lang="en-US" sz="1450" dirty="0"/>
          </a:p>
        </p:txBody>
      </p:sp>
      <p:sp>
        <p:nvSpPr>
          <p:cNvPr id="9" name="Text 7"/>
          <p:cNvSpPr/>
          <p:nvPr/>
        </p:nvSpPr>
        <p:spPr>
          <a:xfrm>
            <a:off x="1000839" y="5057775"/>
            <a:ext cx="3853577" cy="1558528"/>
          </a:xfrm>
          <a:prstGeom prst="rect">
            <a:avLst/>
          </a:prstGeom>
          <a:noFill/>
          <a:ln/>
        </p:spPr>
        <p:txBody>
          <a:bodyPr wrap="square" lIns="0" tIns="0" rIns="0" bIns="0" rtlCol="0" anchor="t"/>
          <a:lstStyle/>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How to:</a:t>
            </a:r>
            <a:r>
              <a:rPr lang="en-US" sz="1450" dirty="0">
                <a:solidFill>
                  <a:srgbClr val="303030"/>
                </a:solidFill>
                <a:latin typeface="Engel Voelkers Text" pitchFamily="34" charset="0"/>
                <a:ea typeface="Engel Voelkers Text" pitchFamily="34" charset="-122"/>
                <a:cs typeface="Engel Voelkers Text" pitchFamily="34" charset="-120"/>
              </a:rPr>
              <a:t> Create a TXT record for your root domain (e.g., '@').</a:t>
            </a:r>
            <a:endParaRPr lang="en-US" sz="1450" dirty="0"/>
          </a:p>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Example:</a:t>
            </a:r>
            <a:r>
              <a:rPr lang="en-US" sz="1450" dirty="0">
                <a:solidFill>
                  <a:srgbClr val="303030"/>
                </a:solidFill>
                <a:latin typeface="Engel Voelkers Text" pitchFamily="34" charset="0"/>
                <a:ea typeface="Engel Voelkers Text" pitchFamily="34" charset="-122"/>
                <a:cs typeface="Engel Voelkers Text" pitchFamily="34" charset="-120"/>
              </a:rPr>
              <a:t> </a:t>
            </a:r>
            <a:r>
              <a:rPr lang="en-US" sz="1450" dirty="0">
                <a:solidFill>
                  <a:srgbClr val="303030"/>
                </a:solidFill>
                <a:highlight>
                  <a:srgbClr val="F2F2F2"/>
                </a:highlight>
                <a:latin typeface="Consolas" pitchFamily="34" charset="0"/>
                <a:ea typeface="Consolas" pitchFamily="34" charset="-122"/>
                <a:cs typeface="Consolas" pitchFamily="34" charset="-120"/>
              </a:rPr>
              <a:t>v=spf1 include:_spf.google.com ~all</a:t>
            </a:r>
            <a:r>
              <a:rPr lang="en-US" sz="1450" dirty="0">
                <a:solidFill>
                  <a:srgbClr val="303030"/>
                </a:solidFill>
                <a:latin typeface="Engel Voelkers Text" pitchFamily="34" charset="0"/>
                <a:ea typeface="Engel Voelkers Text" pitchFamily="34" charset="-122"/>
                <a:cs typeface="Engel Voelkers Text" pitchFamily="34" charset="-120"/>
              </a:rPr>
              <a:t> (adjust for your email provider).</a:t>
            </a:r>
            <a:endParaRPr lang="en-US" sz="1450" dirty="0"/>
          </a:p>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Rule:</a:t>
            </a:r>
            <a:r>
              <a:rPr lang="en-US" sz="1450" dirty="0">
                <a:solidFill>
                  <a:srgbClr val="303030"/>
                </a:solidFill>
                <a:latin typeface="Engel Voelkers Text" pitchFamily="34" charset="0"/>
                <a:ea typeface="Engel Voelkers Text" pitchFamily="34" charset="-122"/>
                <a:cs typeface="Engel Voelkers Text" pitchFamily="34" charset="-120"/>
              </a:rPr>
              <a:t> Only one SPF record per domain; combine multiple services into one.</a:t>
            </a:r>
            <a:endParaRPr lang="en-US" sz="1450" dirty="0"/>
          </a:p>
        </p:txBody>
      </p:sp>
      <p:sp>
        <p:nvSpPr>
          <p:cNvPr id="10" name="Shape 8"/>
          <p:cNvSpPr/>
          <p:nvPr/>
        </p:nvSpPr>
        <p:spPr>
          <a:xfrm>
            <a:off x="5181243" y="2957870"/>
            <a:ext cx="4267795" cy="4176236"/>
          </a:xfrm>
          <a:prstGeom prst="roundRect">
            <a:avLst>
              <a:gd name="adj" fmla="val 3972"/>
            </a:avLst>
          </a:prstGeom>
          <a:solidFill>
            <a:srgbClr val="FFFFFF">
              <a:alpha val="95000"/>
            </a:srgbClr>
          </a:solidFill>
          <a:ln w="22860">
            <a:solidFill>
              <a:srgbClr val="D8D4D4"/>
            </a:solidFill>
            <a:prstDash val="solid"/>
          </a:ln>
          <a:effectLst>
            <a:outerShdw blurRad="275590" algn="bl" rotWithShape="0">
              <a:srgbClr val="333333">
                <a:alpha val="10000"/>
              </a:srgbClr>
            </a:outerShdw>
          </a:effectLst>
        </p:spPr>
        <p:txBody>
          <a:bodyPr/>
          <a:lstStyle/>
          <a:p>
            <a:endParaRPr lang="en-US"/>
          </a:p>
        </p:txBody>
      </p:sp>
      <p:sp>
        <p:nvSpPr>
          <p:cNvPr id="11" name="Shape 9"/>
          <p:cNvSpPr/>
          <p:nvPr/>
        </p:nvSpPr>
        <p:spPr>
          <a:xfrm>
            <a:off x="5204103" y="2980730"/>
            <a:ext cx="4222075" cy="552807"/>
          </a:xfrm>
          <a:prstGeom prst="roundRect">
            <a:avLst>
              <a:gd name="adj" fmla="val 25042"/>
            </a:avLst>
          </a:prstGeom>
          <a:solidFill>
            <a:srgbClr val="FFFFFF"/>
          </a:solidFill>
          <a:ln/>
          <a:effectLst>
            <a:outerShdw blurRad="275590" algn="bl" rotWithShape="0">
              <a:srgbClr val="333333">
                <a:alpha val="10000"/>
              </a:srgbClr>
            </a:outerShdw>
          </a:effectLst>
        </p:spPr>
        <p:txBody>
          <a:bodyPr/>
          <a:lstStyle/>
          <a:p>
            <a:endParaRPr lang="en-US"/>
          </a:p>
        </p:txBody>
      </p:sp>
      <p:sp>
        <p:nvSpPr>
          <p:cNvPr id="12" name="Text 10"/>
          <p:cNvSpPr/>
          <p:nvPr/>
        </p:nvSpPr>
        <p:spPr>
          <a:xfrm>
            <a:off x="7176968" y="3084314"/>
            <a:ext cx="276344" cy="345519"/>
          </a:xfrm>
          <a:prstGeom prst="rect">
            <a:avLst/>
          </a:prstGeom>
          <a:noFill/>
          <a:ln/>
        </p:spPr>
        <p:txBody>
          <a:bodyPr wrap="none" lIns="0" tIns="0" rIns="0" bIns="0" rtlCol="0" anchor="t"/>
          <a:lstStyle/>
          <a:p>
            <a:pPr marL="0" indent="0" algn="l">
              <a:lnSpc>
                <a:spcPts val="2150"/>
              </a:lnSpc>
              <a:buNone/>
            </a:pPr>
            <a:r>
              <a:rPr lang="en-US" sz="2150" b="1" dirty="0">
                <a:solidFill>
                  <a:srgbClr val="303030"/>
                </a:solidFill>
                <a:latin typeface="Engel Voelkers Headline Bold" pitchFamily="34" charset="0"/>
                <a:ea typeface="Engel Voelkers Headline Bold" pitchFamily="34" charset="-122"/>
                <a:cs typeface="Engel Voelkers Headline Bold" pitchFamily="34" charset="-120"/>
              </a:rPr>
              <a:t>2</a:t>
            </a:r>
            <a:endParaRPr lang="en-US" sz="2150" dirty="0"/>
          </a:p>
        </p:txBody>
      </p:sp>
      <p:sp>
        <p:nvSpPr>
          <p:cNvPr id="13" name="Text 11"/>
          <p:cNvSpPr/>
          <p:nvPr/>
        </p:nvSpPr>
        <p:spPr>
          <a:xfrm>
            <a:off x="5388293" y="3653314"/>
            <a:ext cx="3751540" cy="287893"/>
          </a:xfrm>
          <a:prstGeom prst="rect">
            <a:avLst/>
          </a:prstGeom>
          <a:noFill/>
          <a:ln/>
        </p:spPr>
        <p:txBody>
          <a:bodyPr wrap="none" lIns="0" tIns="0" rIns="0" bIns="0" rtlCol="0" anchor="t"/>
          <a:lstStyle/>
          <a:p>
            <a:pPr marL="0" indent="0" algn="l">
              <a:lnSpc>
                <a:spcPts val="2250"/>
              </a:lnSpc>
              <a:buNone/>
            </a:pPr>
            <a:r>
              <a:rPr lang="en-US" sz="1800" b="1" dirty="0">
                <a:solidFill>
                  <a:srgbClr val="303030"/>
                </a:solidFill>
                <a:latin typeface="Engel Voelkers Headline Bold" pitchFamily="34" charset="0"/>
                <a:ea typeface="Engel Voelkers Headline Bold" pitchFamily="34" charset="-122"/>
                <a:cs typeface="Engel Voelkers Headline Bold" pitchFamily="34" charset="-120"/>
              </a:rPr>
              <a:t>DKIM (DomainKeys Identified Mail)</a:t>
            </a:r>
            <a:endParaRPr lang="en-US" sz="1800" dirty="0"/>
          </a:p>
        </p:txBody>
      </p:sp>
      <p:sp>
        <p:nvSpPr>
          <p:cNvPr id="14" name="Text 12"/>
          <p:cNvSpPr/>
          <p:nvPr/>
        </p:nvSpPr>
        <p:spPr>
          <a:xfrm>
            <a:off x="5388293" y="4013002"/>
            <a:ext cx="3853696" cy="972979"/>
          </a:xfrm>
          <a:prstGeom prst="rect">
            <a:avLst/>
          </a:prstGeom>
          <a:noFill/>
          <a:ln/>
        </p:spPr>
        <p:txBody>
          <a:bodyPr wrap="square" lIns="0" tIns="0" rIns="0" bIns="0" rtlCol="0" anchor="t"/>
          <a:lstStyle/>
          <a:p>
            <a:pPr marL="0" indent="0" algn="l">
              <a:lnSpc>
                <a:spcPts val="1900"/>
              </a:lnSpc>
              <a:buNone/>
            </a:pPr>
            <a:r>
              <a:rPr lang="en-US" sz="1450" dirty="0">
                <a:solidFill>
                  <a:srgbClr val="303030"/>
                </a:solidFill>
                <a:latin typeface="Engel Voelkers Text" pitchFamily="34" charset="0"/>
                <a:ea typeface="Engel Voelkers Text" pitchFamily="34" charset="-122"/>
                <a:cs typeface="Engel Voelkers Text" pitchFamily="34" charset="-120"/>
              </a:rPr>
              <a:t>DKIM adds a cryptographic signature to your emails, verifying that the message hasn't been altered in transit and truly originated from your domain.</a:t>
            </a:r>
            <a:endParaRPr lang="en-US" sz="1450" dirty="0"/>
          </a:p>
        </p:txBody>
      </p:sp>
      <p:sp>
        <p:nvSpPr>
          <p:cNvPr id="15" name="Text 13"/>
          <p:cNvSpPr/>
          <p:nvPr/>
        </p:nvSpPr>
        <p:spPr>
          <a:xfrm>
            <a:off x="5388293" y="5057775"/>
            <a:ext cx="3853696" cy="1265753"/>
          </a:xfrm>
          <a:prstGeom prst="rect">
            <a:avLst/>
          </a:prstGeom>
          <a:noFill/>
          <a:ln/>
        </p:spPr>
        <p:txBody>
          <a:bodyPr wrap="square" lIns="0" tIns="0" rIns="0" bIns="0" rtlCol="0" anchor="t"/>
          <a:lstStyle/>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How to:</a:t>
            </a:r>
            <a:r>
              <a:rPr lang="en-US" sz="1450" dirty="0">
                <a:solidFill>
                  <a:srgbClr val="303030"/>
                </a:solidFill>
                <a:latin typeface="Engel Voelkers Text" pitchFamily="34" charset="0"/>
                <a:ea typeface="Engel Voelkers Text" pitchFamily="34" charset="-122"/>
                <a:cs typeface="Engel Voelkers Text" pitchFamily="34" charset="-120"/>
              </a:rPr>
              <a:t> Generate a public/private key pair via your email provider's admin console.</a:t>
            </a:r>
            <a:endParaRPr lang="en-US" sz="1450" dirty="0"/>
          </a:p>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Action:</a:t>
            </a:r>
            <a:r>
              <a:rPr lang="en-US" sz="1450" dirty="0">
                <a:solidFill>
                  <a:srgbClr val="303030"/>
                </a:solidFill>
                <a:latin typeface="Engel Voelkers Text" pitchFamily="34" charset="0"/>
                <a:ea typeface="Engel Voelkers Text" pitchFamily="34" charset="-122"/>
                <a:cs typeface="Engel Voelkers Text" pitchFamily="34" charset="-120"/>
              </a:rPr>
              <a:t> Copy the public key and add it as a TXT record in your DNS. Host name often looks like </a:t>
            </a:r>
            <a:r>
              <a:rPr lang="en-US" sz="1450" dirty="0">
                <a:solidFill>
                  <a:srgbClr val="303030"/>
                </a:solidFill>
                <a:highlight>
                  <a:srgbClr val="F2F2F2"/>
                </a:highlight>
                <a:latin typeface="Consolas" pitchFamily="34" charset="0"/>
                <a:ea typeface="Consolas" pitchFamily="34" charset="-122"/>
                <a:cs typeface="Consolas" pitchFamily="34" charset="-120"/>
              </a:rPr>
              <a:t>google._domainkey</a:t>
            </a:r>
            <a:r>
              <a:rPr lang="en-US" sz="1450" dirty="0">
                <a:solidFill>
                  <a:srgbClr val="303030"/>
                </a:solidFill>
                <a:latin typeface="Engel Voelkers Text" pitchFamily="34" charset="0"/>
                <a:ea typeface="Engel Voelkers Text" pitchFamily="34" charset="-122"/>
                <a:cs typeface="Engel Voelkers Text" pitchFamily="34" charset="-120"/>
              </a:rPr>
              <a:t>.</a:t>
            </a:r>
            <a:endParaRPr lang="en-US" sz="1450" dirty="0"/>
          </a:p>
        </p:txBody>
      </p:sp>
      <p:sp>
        <p:nvSpPr>
          <p:cNvPr id="16" name="Shape 14"/>
          <p:cNvSpPr/>
          <p:nvPr/>
        </p:nvSpPr>
        <p:spPr>
          <a:xfrm>
            <a:off x="9568815" y="2957870"/>
            <a:ext cx="4267795" cy="4176236"/>
          </a:xfrm>
          <a:prstGeom prst="roundRect">
            <a:avLst>
              <a:gd name="adj" fmla="val 3972"/>
            </a:avLst>
          </a:prstGeom>
          <a:solidFill>
            <a:srgbClr val="FFFFFF">
              <a:alpha val="95000"/>
            </a:srgbClr>
          </a:solidFill>
          <a:ln w="22860">
            <a:solidFill>
              <a:srgbClr val="D8D4D4"/>
            </a:solidFill>
            <a:prstDash val="solid"/>
          </a:ln>
          <a:effectLst>
            <a:outerShdw blurRad="275590" algn="bl" rotWithShape="0">
              <a:srgbClr val="333333">
                <a:alpha val="10000"/>
              </a:srgbClr>
            </a:outerShdw>
          </a:effectLst>
        </p:spPr>
        <p:txBody>
          <a:bodyPr/>
          <a:lstStyle/>
          <a:p>
            <a:endParaRPr lang="en-US"/>
          </a:p>
        </p:txBody>
      </p:sp>
      <p:sp>
        <p:nvSpPr>
          <p:cNvPr id="17" name="Shape 15"/>
          <p:cNvSpPr/>
          <p:nvPr/>
        </p:nvSpPr>
        <p:spPr>
          <a:xfrm>
            <a:off x="9591675" y="2980730"/>
            <a:ext cx="4222075" cy="552807"/>
          </a:xfrm>
          <a:prstGeom prst="roundRect">
            <a:avLst>
              <a:gd name="adj" fmla="val 25042"/>
            </a:avLst>
          </a:prstGeom>
          <a:solidFill>
            <a:srgbClr val="FFFFFF"/>
          </a:solidFill>
          <a:ln/>
          <a:effectLst>
            <a:outerShdw blurRad="275590" algn="bl" rotWithShape="0">
              <a:srgbClr val="333333">
                <a:alpha val="10000"/>
              </a:srgbClr>
            </a:outerShdw>
          </a:effectLst>
        </p:spPr>
        <p:txBody>
          <a:bodyPr/>
          <a:lstStyle/>
          <a:p>
            <a:endParaRPr lang="en-US"/>
          </a:p>
        </p:txBody>
      </p:sp>
      <p:sp>
        <p:nvSpPr>
          <p:cNvPr id="18" name="Text 16"/>
          <p:cNvSpPr/>
          <p:nvPr/>
        </p:nvSpPr>
        <p:spPr>
          <a:xfrm>
            <a:off x="11564541" y="3084314"/>
            <a:ext cx="276344" cy="345519"/>
          </a:xfrm>
          <a:prstGeom prst="rect">
            <a:avLst/>
          </a:prstGeom>
          <a:noFill/>
          <a:ln/>
        </p:spPr>
        <p:txBody>
          <a:bodyPr wrap="none" lIns="0" tIns="0" rIns="0" bIns="0" rtlCol="0" anchor="t"/>
          <a:lstStyle/>
          <a:p>
            <a:pPr marL="0" indent="0" algn="l">
              <a:lnSpc>
                <a:spcPts val="2150"/>
              </a:lnSpc>
              <a:buNone/>
            </a:pPr>
            <a:r>
              <a:rPr lang="en-US" sz="2150" b="1" dirty="0">
                <a:solidFill>
                  <a:srgbClr val="303030"/>
                </a:solidFill>
                <a:latin typeface="Engel Voelkers Headline Bold" pitchFamily="34" charset="0"/>
                <a:ea typeface="Engel Voelkers Headline Bold" pitchFamily="34" charset="-122"/>
                <a:cs typeface="Engel Voelkers Headline Bold" pitchFamily="34" charset="-120"/>
              </a:rPr>
              <a:t>3</a:t>
            </a:r>
            <a:endParaRPr lang="en-US" sz="2150" dirty="0"/>
          </a:p>
        </p:txBody>
      </p:sp>
      <p:sp>
        <p:nvSpPr>
          <p:cNvPr id="19" name="Text 17"/>
          <p:cNvSpPr/>
          <p:nvPr/>
        </p:nvSpPr>
        <p:spPr>
          <a:xfrm>
            <a:off x="9775865" y="3653314"/>
            <a:ext cx="3853696" cy="575786"/>
          </a:xfrm>
          <a:prstGeom prst="rect">
            <a:avLst/>
          </a:prstGeom>
          <a:noFill/>
          <a:ln/>
        </p:spPr>
        <p:txBody>
          <a:bodyPr wrap="square" lIns="0" tIns="0" rIns="0" bIns="0" rtlCol="0" anchor="t"/>
          <a:lstStyle/>
          <a:p>
            <a:pPr marL="0" indent="0" algn="l">
              <a:lnSpc>
                <a:spcPts val="2250"/>
              </a:lnSpc>
              <a:buNone/>
            </a:pPr>
            <a:r>
              <a:rPr lang="en-US" sz="1800" b="1" dirty="0">
                <a:solidFill>
                  <a:srgbClr val="303030"/>
                </a:solidFill>
                <a:latin typeface="Engel Voelkers Headline Bold" pitchFamily="34" charset="0"/>
                <a:ea typeface="Engel Voelkers Headline Bold" pitchFamily="34" charset="-122"/>
                <a:cs typeface="Engel Voelkers Headline Bold" pitchFamily="34" charset="-120"/>
              </a:rPr>
              <a:t>DMARC (Message Authentication, Reporting, and Conformance)</a:t>
            </a:r>
            <a:endParaRPr lang="en-US" sz="1800" dirty="0"/>
          </a:p>
        </p:txBody>
      </p:sp>
      <p:sp>
        <p:nvSpPr>
          <p:cNvPr id="20" name="Text 18"/>
          <p:cNvSpPr/>
          <p:nvPr/>
        </p:nvSpPr>
        <p:spPr>
          <a:xfrm>
            <a:off x="9775865" y="4300895"/>
            <a:ext cx="3853696" cy="972979"/>
          </a:xfrm>
          <a:prstGeom prst="rect">
            <a:avLst/>
          </a:prstGeom>
          <a:noFill/>
          <a:ln/>
        </p:spPr>
        <p:txBody>
          <a:bodyPr wrap="square" lIns="0" tIns="0" rIns="0" bIns="0" rtlCol="0" anchor="t"/>
          <a:lstStyle/>
          <a:p>
            <a:pPr marL="0" indent="0" algn="l">
              <a:lnSpc>
                <a:spcPts val="1900"/>
              </a:lnSpc>
              <a:buNone/>
            </a:pPr>
            <a:r>
              <a:rPr lang="en-US" sz="1450" dirty="0">
                <a:solidFill>
                  <a:srgbClr val="303030"/>
                </a:solidFill>
                <a:latin typeface="Engel Voelkers Text" pitchFamily="34" charset="0"/>
                <a:ea typeface="Engel Voelkers Text" pitchFamily="34" charset="-122"/>
                <a:cs typeface="Engel Voelkers Text" pitchFamily="34" charset="-120"/>
              </a:rPr>
              <a:t>DMARC tells receiving servers how to handle emails that fail SPF or DKIM checks and requests reports on authentication results, giving you visibility into email delivery.</a:t>
            </a:r>
            <a:endParaRPr lang="en-US" sz="1450" dirty="0"/>
          </a:p>
        </p:txBody>
      </p:sp>
      <p:sp>
        <p:nvSpPr>
          <p:cNvPr id="21" name="Text 19"/>
          <p:cNvSpPr/>
          <p:nvPr/>
        </p:nvSpPr>
        <p:spPr>
          <a:xfrm>
            <a:off x="9775865" y="5345668"/>
            <a:ext cx="3853696" cy="1581388"/>
          </a:xfrm>
          <a:prstGeom prst="rect">
            <a:avLst/>
          </a:prstGeom>
          <a:noFill/>
          <a:ln/>
        </p:spPr>
        <p:txBody>
          <a:bodyPr wrap="square" lIns="0" tIns="0" rIns="0" bIns="0" rtlCol="0" anchor="t"/>
          <a:lstStyle/>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How to:</a:t>
            </a:r>
            <a:r>
              <a:rPr lang="en-US" sz="1450" dirty="0">
                <a:solidFill>
                  <a:srgbClr val="303030"/>
                </a:solidFill>
                <a:latin typeface="Engel Voelkers Text" pitchFamily="34" charset="0"/>
                <a:ea typeface="Engel Voelkers Text" pitchFamily="34" charset="-122"/>
                <a:cs typeface="Engel Voelkers Text" pitchFamily="34" charset="-120"/>
              </a:rPr>
              <a:t> Create a TXT record with the Host/Name </a:t>
            </a:r>
            <a:r>
              <a:rPr lang="en-US" sz="1450" dirty="0">
                <a:solidFill>
                  <a:srgbClr val="303030"/>
                </a:solidFill>
                <a:highlight>
                  <a:srgbClr val="F2F2F2"/>
                </a:highlight>
                <a:latin typeface="Consolas" pitchFamily="34" charset="0"/>
                <a:ea typeface="Consolas" pitchFamily="34" charset="-122"/>
                <a:cs typeface="Consolas" pitchFamily="34" charset="-120"/>
              </a:rPr>
              <a:t>_dmarc</a:t>
            </a:r>
            <a:r>
              <a:rPr lang="en-US" sz="1450" dirty="0">
                <a:solidFill>
                  <a:srgbClr val="303030"/>
                </a:solidFill>
                <a:latin typeface="Engel Voelkers Text" pitchFamily="34" charset="0"/>
                <a:ea typeface="Engel Voelkers Text" pitchFamily="34" charset="-122"/>
                <a:cs typeface="Engel Voelkers Text" pitchFamily="34" charset="-120"/>
              </a:rPr>
              <a:t>.</a:t>
            </a:r>
            <a:endParaRPr lang="en-US" sz="1450" dirty="0"/>
          </a:p>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Example:</a:t>
            </a:r>
            <a:r>
              <a:rPr lang="en-US" sz="1450" dirty="0">
                <a:solidFill>
                  <a:srgbClr val="303030"/>
                </a:solidFill>
                <a:latin typeface="Engel Voelkers Text" pitchFamily="34" charset="0"/>
                <a:ea typeface="Engel Voelkers Text" pitchFamily="34" charset="-122"/>
                <a:cs typeface="Engel Voelkers Text" pitchFamily="34" charset="-120"/>
              </a:rPr>
              <a:t> </a:t>
            </a:r>
            <a:r>
              <a:rPr lang="en-US" sz="1450" dirty="0">
                <a:solidFill>
                  <a:srgbClr val="303030"/>
                </a:solidFill>
                <a:highlight>
                  <a:srgbClr val="F2F2F2"/>
                </a:highlight>
                <a:latin typeface="Consolas" pitchFamily="34" charset="0"/>
                <a:ea typeface="Consolas" pitchFamily="34" charset="-122"/>
                <a:cs typeface="Consolas" pitchFamily="34" charset="-120"/>
              </a:rPr>
              <a:t>v=DMARC1; p=none; rua=mailto:dmarc@yourdomain.com</a:t>
            </a:r>
            <a:r>
              <a:rPr lang="en-US" sz="1450" dirty="0">
                <a:solidFill>
                  <a:srgbClr val="303030"/>
                </a:solidFill>
                <a:latin typeface="Engel Voelkers Text" pitchFamily="34" charset="0"/>
                <a:ea typeface="Engel Voelkers Text" pitchFamily="34" charset="-122"/>
                <a:cs typeface="Engel Voelkers Text" pitchFamily="34" charset="-120"/>
              </a:rPr>
              <a:t>.</a:t>
            </a:r>
            <a:endParaRPr lang="en-US" sz="1450" dirty="0"/>
          </a:p>
          <a:p>
            <a:pPr marL="342900" indent="-342900" algn="l">
              <a:lnSpc>
                <a:spcPts val="1900"/>
              </a:lnSpc>
              <a:buSzPct val="100000"/>
              <a:buChar char="•"/>
            </a:pPr>
            <a:r>
              <a:rPr lang="en-US" sz="1450" b="1" dirty="0">
                <a:solidFill>
                  <a:srgbClr val="303030"/>
                </a:solidFill>
                <a:latin typeface="Engel Voelkers Text" pitchFamily="34" charset="0"/>
                <a:ea typeface="Engel Voelkers Text" pitchFamily="34" charset="-122"/>
                <a:cs typeface="Engel Voelkers Text" pitchFamily="34" charset="-120"/>
              </a:rPr>
              <a:t>Strategy:</a:t>
            </a:r>
            <a:r>
              <a:rPr lang="en-US" sz="1450" dirty="0">
                <a:solidFill>
                  <a:srgbClr val="303030"/>
                </a:solidFill>
                <a:latin typeface="Engel Voelkers Text" pitchFamily="34" charset="0"/>
                <a:ea typeface="Engel Voelkers Text" pitchFamily="34" charset="-122"/>
                <a:cs typeface="Engel Voelkers Text" pitchFamily="34" charset="-120"/>
              </a:rPr>
              <a:t> Start with </a:t>
            </a:r>
            <a:r>
              <a:rPr lang="en-US" sz="1450" dirty="0">
                <a:solidFill>
                  <a:srgbClr val="303030"/>
                </a:solidFill>
                <a:highlight>
                  <a:srgbClr val="F2F2F2"/>
                </a:highlight>
                <a:latin typeface="Consolas" pitchFamily="34" charset="0"/>
                <a:ea typeface="Consolas" pitchFamily="34" charset="-122"/>
                <a:cs typeface="Consolas" pitchFamily="34" charset="-120"/>
              </a:rPr>
              <a:t>p=none</a:t>
            </a:r>
            <a:r>
              <a:rPr lang="en-US" sz="1450" dirty="0">
                <a:solidFill>
                  <a:srgbClr val="303030"/>
                </a:solidFill>
                <a:latin typeface="Engel Voelkers Text" pitchFamily="34" charset="0"/>
                <a:ea typeface="Engel Voelkers Text" pitchFamily="34" charset="-122"/>
                <a:cs typeface="Engel Voelkers Text" pitchFamily="34" charset="-120"/>
              </a:rPr>
              <a:t> (monitoring) then upgrade to </a:t>
            </a:r>
            <a:r>
              <a:rPr lang="en-US" sz="1450" dirty="0">
                <a:solidFill>
                  <a:srgbClr val="303030"/>
                </a:solidFill>
                <a:highlight>
                  <a:srgbClr val="F2F2F2"/>
                </a:highlight>
                <a:latin typeface="Consolas" pitchFamily="34" charset="0"/>
                <a:ea typeface="Consolas" pitchFamily="34" charset="-122"/>
                <a:cs typeface="Consolas" pitchFamily="34" charset="-120"/>
              </a:rPr>
              <a:t>p=quarantine</a:t>
            </a:r>
            <a:r>
              <a:rPr lang="en-US" sz="1450" dirty="0">
                <a:solidFill>
                  <a:srgbClr val="303030"/>
                </a:solidFill>
                <a:latin typeface="Engel Voelkers Text" pitchFamily="34" charset="0"/>
                <a:ea typeface="Engel Voelkers Text" pitchFamily="34" charset="-122"/>
                <a:cs typeface="Engel Voelkers Text" pitchFamily="34" charset="-120"/>
              </a:rPr>
              <a:t> or </a:t>
            </a:r>
            <a:r>
              <a:rPr lang="en-US" sz="1450" dirty="0">
                <a:solidFill>
                  <a:srgbClr val="303030"/>
                </a:solidFill>
                <a:highlight>
                  <a:srgbClr val="F2F2F2"/>
                </a:highlight>
                <a:latin typeface="Consolas" pitchFamily="34" charset="0"/>
                <a:ea typeface="Consolas" pitchFamily="34" charset="-122"/>
                <a:cs typeface="Consolas" pitchFamily="34" charset="-120"/>
              </a:rPr>
              <a:t>p=reject</a:t>
            </a:r>
            <a:r>
              <a:rPr lang="en-US" sz="1450" dirty="0">
                <a:solidFill>
                  <a:srgbClr val="303030"/>
                </a:solidFill>
                <a:latin typeface="Engel Voelkers Text" pitchFamily="34" charset="0"/>
                <a:ea typeface="Engel Voelkers Text" pitchFamily="34" charset="-122"/>
                <a:cs typeface="Engel Voelkers Text" pitchFamily="34" charset="-120"/>
              </a:rPr>
              <a:t>.</a:t>
            </a:r>
            <a:endParaRPr lang="en-US" sz="1450" dirty="0"/>
          </a:p>
        </p:txBody>
      </p:sp>
      <p:pic>
        <p:nvPicPr>
          <p:cNvPr id="22" name="Image 0" descr="preencoded.png"/>
          <p:cNvPicPr>
            <a:picLocks noChangeAspect="1"/>
          </p:cNvPicPr>
          <p:nvPr/>
        </p:nvPicPr>
        <p:blipFill>
          <a:blip r:embed="rId3"/>
          <a:stretch>
            <a:fillRect/>
          </a:stretch>
        </p:blipFill>
        <p:spPr>
          <a:xfrm>
            <a:off x="6353532" y="7549158"/>
            <a:ext cx="1923217" cy="3401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494473"/>
            <a:ext cx="9855637" cy="885944"/>
          </a:xfrm>
          <a:prstGeom prst="rect">
            <a:avLst/>
          </a:prstGeom>
          <a:noFill/>
          <a:ln/>
        </p:spPr>
        <p:txBody>
          <a:bodyPr wrap="none" lIns="0" tIns="0" rIns="0" bIns="0" rtlCol="0" anchor="t"/>
          <a:lstStyle/>
          <a:p>
            <a:pPr marL="0" indent="0" algn="l">
              <a:lnSpc>
                <a:spcPts val="6950"/>
              </a:lnSpc>
              <a:buNone/>
            </a:pPr>
            <a:r>
              <a:rPr lang="en-US" sz="5550" b="1" dirty="0">
                <a:solidFill>
                  <a:srgbClr val="303030"/>
                </a:solidFill>
                <a:latin typeface="Engel Voelkers Headline Bold" pitchFamily="34" charset="0"/>
                <a:ea typeface="Engel Voelkers Headline Bold" pitchFamily="34" charset="-122"/>
                <a:cs typeface="Engel Voelkers Headline Bold" pitchFamily="34" charset="-120"/>
              </a:rPr>
              <a:t>Writing for the AI Summarizer</a:t>
            </a:r>
            <a:endParaRPr lang="en-US" sz="5550" dirty="0"/>
          </a:p>
        </p:txBody>
      </p:sp>
      <p:pic>
        <p:nvPicPr>
          <p:cNvPr id="3" name="Image 0" descr="preencoded.png"/>
          <p:cNvPicPr>
            <a:picLocks noChangeAspect="1"/>
          </p:cNvPicPr>
          <p:nvPr/>
        </p:nvPicPr>
        <p:blipFill>
          <a:blip r:embed="rId3"/>
          <a:stretch>
            <a:fillRect/>
          </a:stretch>
        </p:blipFill>
        <p:spPr>
          <a:xfrm>
            <a:off x="793790" y="2947392"/>
            <a:ext cx="1839754" cy="1839754"/>
          </a:xfrm>
          <a:prstGeom prst="rect">
            <a:avLst/>
          </a:prstGeom>
        </p:spPr>
      </p:pic>
      <p:sp>
        <p:nvSpPr>
          <p:cNvPr id="4" name="Text 1"/>
          <p:cNvSpPr/>
          <p:nvPr/>
        </p:nvSpPr>
        <p:spPr>
          <a:xfrm>
            <a:off x="2987873" y="2947392"/>
            <a:ext cx="3544133" cy="443032"/>
          </a:xfrm>
          <a:prstGeom prst="rect">
            <a:avLst/>
          </a:prstGeom>
          <a:noFill/>
          <a:ln/>
        </p:spPr>
        <p:txBody>
          <a:bodyPr wrap="none" lIns="0" tIns="0" rIns="0" bIns="0" rtlCol="0" anchor="t"/>
          <a:lstStyle/>
          <a:p>
            <a:pPr marL="0" indent="0" algn="l">
              <a:lnSpc>
                <a:spcPts val="3450"/>
              </a:lnSpc>
              <a:buNone/>
            </a:pPr>
            <a:r>
              <a:rPr lang="en-US" sz="2750" b="1" dirty="0">
                <a:solidFill>
                  <a:srgbClr val="303030"/>
                </a:solidFill>
                <a:latin typeface="Engel Voelkers Headline Bold" pitchFamily="34" charset="0"/>
                <a:ea typeface="Engel Voelkers Headline Bold" pitchFamily="34" charset="-122"/>
                <a:cs typeface="Engel Voelkers Headline Bold" pitchFamily="34" charset="-120"/>
              </a:rPr>
              <a:t>The Inverted Pyramid</a:t>
            </a:r>
            <a:endParaRPr lang="en-US" sz="2750" dirty="0"/>
          </a:p>
        </p:txBody>
      </p:sp>
      <p:sp>
        <p:nvSpPr>
          <p:cNvPr id="5" name="Text 2"/>
          <p:cNvSpPr/>
          <p:nvPr/>
        </p:nvSpPr>
        <p:spPr>
          <a:xfrm>
            <a:off x="2987873" y="3560445"/>
            <a:ext cx="4150162" cy="3174563"/>
          </a:xfrm>
          <a:prstGeom prst="rect">
            <a:avLst/>
          </a:prstGeom>
          <a:noFill/>
          <a:ln/>
        </p:spPr>
        <p:txBody>
          <a:bodyPr wrap="square" lIns="0" tIns="0" rIns="0" bIns="0" rtlCol="0" anchor="t"/>
          <a:lstStyle/>
          <a:p>
            <a:pPr marL="0" indent="0" algn="l">
              <a:lnSpc>
                <a:spcPts val="3550"/>
              </a:lnSpc>
              <a:buNone/>
            </a:pPr>
            <a:r>
              <a:rPr lang="en-US" sz="2200" dirty="0">
                <a:solidFill>
                  <a:srgbClr val="303030"/>
                </a:solidFill>
                <a:latin typeface="Engel Voelkers Text" pitchFamily="34" charset="0"/>
                <a:ea typeface="Engel Voelkers Text" pitchFamily="34" charset="-122"/>
                <a:cs typeface="Engel Voelkers Text" pitchFamily="34" charset="-120"/>
              </a:rPr>
              <a:t>Put your most important "Who, What, Where" in the first 2 sentences. This ensures the AI-generated preview accurately reflects your value proposition. Bury the lead, and you lose the reader.</a:t>
            </a:r>
            <a:endParaRPr lang="en-US" sz="2200" dirty="0"/>
          </a:p>
        </p:txBody>
      </p:sp>
      <p:pic>
        <p:nvPicPr>
          <p:cNvPr id="6" name="Image 1" descr="preencoded.png"/>
          <p:cNvPicPr>
            <a:picLocks noChangeAspect="1"/>
          </p:cNvPicPr>
          <p:nvPr/>
        </p:nvPicPr>
        <p:blipFill>
          <a:blip r:embed="rId4"/>
          <a:stretch>
            <a:fillRect/>
          </a:stretch>
        </p:blipFill>
        <p:spPr>
          <a:xfrm>
            <a:off x="7492365" y="2947392"/>
            <a:ext cx="1839754" cy="1839754"/>
          </a:xfrm>
          <a:prstGeom prst="rect">
            <a:avLst/>
          </a:prstGeom>
        </p:spPr>
      </p:pic>
      <p:sp>
        <p:nvSpPr>
          <p:cNvPr id="7" name="Text 3"/>
          <p:cNvSpPr/>
          <p:nvPr/>
        </p:nvSpPr>
        <p:spPr>
          <a:xfrm>
            <a:off x="9686449" y="2947392"/>
            <a:ext cx="3544133" cy="443032"/>
          </a:xfrm>
          <a:prstGeom prst="rect">
            <a:avLst/>
          </a:prstGeom>
          <a:noFill/>
          <a:ln/>
        </p:spPr>
        <p:txBody>
          <a:bodyPr wrap="none" lIns="0" tIns="0" rIns="0" bIns="0" rtlCol="0" anchor="t"/>
          <a:lstStyle/>
          <a:p>
            <a:pPr marL="0" indent="0" algn="l">
              <a:lnSpc>
                <a:spcPts val="3450"/>
              </a:lnSpc>
              <a:buNone/>
            </a:pPr>
            <a:r>
              <a:rPr lang="en-US" sz="2750" b="1" dirty="0">
                <a:solidFill>
                  <a:srgbClr val="303030"/>
                </a:solidFill>
                <a:latin typeface="Engel Voelkers Headline Bold" pitchFamily="34" charset="0"/>
                <a:ea typeface="Engel Voelkers Headline Bold" pitchFamily="34" charset="-122"/>
                <a:cs typeface="Engel Voelkers Headline Bold" pitchFamily="34" charset="-120"/>
              </a:rPr>
              <a:t>The Human Hook</a:t>
            </a:r>
            <a:endParaRPr lang="en-US" sz="2750" dirty="0"/>
          </a:p>
        </p:txBody>
      </p:sp>
      <p:sp>
        <p:nvSpPr>
          <p:cNvPr id="8" name="Text 4"/>
          <p:cNvSpPr/>
          <p:nvPr/>
        </p:nvSpPr>
        <p:spPr>
          <a:xfrm>
            <a:off x="9686449" y="3560445"/>
            <a:ext cx="4150162" cy="3174563"/>
          </a:xfrm>
          <a:prstGeom prst="rect">
            <a:avLst/>
          </a:prstGeom>
          <a:noFill/>
          <a:ln/>
        </p:spPr>
        <p:txBody>
          <a:bodyPr wrap="square" lIns="0" tIns="0" rIns="0" bIns="0" rtlCol="0" anchor="t"/>
          <a:lstStyle/>
          <a:p>
            <a:pPr marL="0" indent="0" algn="l">
              <a:lnSpc>
                <a:spcPts val="3550"/>
              </a:lnSpc>
              <a:buNone/>
            </a:pPr>
            <a:r>
              <a:rPr lang="en-US" sz="2200" dirty="0">
                <a:solidFill>
                  <a:srgbClr val="303030"/>
                </a:solidFill>
                <a:latin typeface="Engel Voelkers Text" pitchFamily="34" charset="0"/>
                <a:ea typeface="Engel Voelkers Text" pitchFamily="34" charset="-122"/>
                <a:cs typeface="Engel Voelkers Text" pitchFamily="34" charset="-120"/>
              </a:rPr>
              <a:t>If everyone uses AI to write "professional" subject lines, a handwritten-style approach like "quick question for [Name]" often performs better. Pattern interrupts or cut through the noise.</a:t>
            </a:r>
            <a:endParaRPr lang="en-US" sz="2200" dirty="0"/>
          </a:p>
        </p:txBody>
      </p:sp>
      <p:pic>
        <p:nvPicPr>
          <p:cNvPr id="9" name="Image 2" descr="preencoded.png"/>
          <p:cNvPicPr>
            <a:picLocks noChangeAspect="1"/>
          </p:cNvPicPr>
          <p:nvPr/>
        </p:nvPicPr>
        <p:blipFill>
          <a:blip r:embed="rId5"/>
          <a:stretch>
            <a:fillRect/>
          </a:stretch>
        </p:blipFill>
        <p:spPr>
          <a:xfrm>
            <a:off x="6353532" y="7549158"/>
            <a:ext cx="1923217" cy="3401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793790" y="1022747"/>
            <a:ext cx="1067157" cy="412433"/>
          </a:xfrm>
          <a:prstGeom prst="roundRect">
            <a:avLst>
              <a:gd name="adj" fmla="val 39598"/>
            </a:avLst>
          </a:prstGeom>
          <a:noFill/>
          <a:ln w="7620">
            <a:solidFill>
              <a:srgbClr val="E60000"/>
            </a:solidFill>
            <a:prstDash val="solid"/>
          </a:ln>
        </p:spPr>
        <p:txBody>
          <a:bodyPr/>
          <a:lstStyle/>
          <a:p>
            <a:endParaRPr lang="en-US"/>
          </a:p>
        </p:txBody>
      </p:sp>
      <p:sp>
        <p:nvSpPr>
          <p:cNvPr id="3" name="Text 1"/>
          <p:cNvSpPr/>
          <p:nvPr/>
        </p:nvSpPr>
        <p:spPr>
          <a:xfrm>
            <a:off x="937498" y="1098352"/>
            <a:ext cx="779740" cy="261223"/>
          </a:xfrm>
          <a:prstGeom prst="rect">
            <a:avLst/>
          </a:prstGeom>
          <a:noFill/>
          <a:ln/>
        </p:spPr>
        <p:txBody>
          <a:bodyPr wrap="none" lIns="0" tIns="0" rIns="0" bIns="0" rtlCol="0" anchor="t"/>
          <a:lstStyle/>
          <a:p>
            <a:pPr marL="0" indent="0" algn="l">
              <a:lnSpc>
                <a:spcPts val="2050"/>
              </a:lnSpc>
              <a:buNone/>
            </a:pPr>
            <a:r>
              <a:rPr lang="en-US" sz="1400" dirty="0">
                <a:solidFill>
                  <a:srgbClr val="E60000"/>
                </a:solidFill>
                <a:latin typeface="Engel Voelkers Text" pitchFamily="34" charset="0"/>
                <a:ea typeface="Engel Voelkers Text" pitchFamily="34" charset="-122"/>
                <a:cs typeface="Engel Voelkers Text" pitchFamily="34" charset="-120"/>
              </a:rPr>
              <a:t>AI TOOLS</a:t>
            </a:r>
            <a:endParaRPr lang="en-US" sz="1400" dirty="0"/>
          </a:p>
        </p:txBody>
      </p:sp>
      <p:sp>
        <p:nvSpPr>
          <p:cNvPr id="4" name="Text 2"/>
          <p:cNvSpPr/>
          <p:nvPr/>
        </p:nvSpPr>
        <p:spPr>
          <a:xfrm>
            <a:off x="793790" y="1507688"/>
            <a:ext cx="6732865" cy="708779"/>
          </a:xfrm>
          <a:prstGeom prst="rect">
            <a:avLst/>
          </a:prstGeom>
          <a:noFill/>
          <a:ln/>
        </p:spPr>
        <p:txBody>
          <a:bodyPr wrap="none" lIns="0" tIns="0" rIns="0" bIns="0" rtlCol="0" anchor="t"/>
          <a:lstStyle/>
          <a:p>
            <a:pPr marL="0" indent="0" algn="l">
              <a:lnSpc>
                <a:spcPts val="5550"/>
              </a:lnSpc>
              <a:buNone/>
            </a:pPr>
            <a:r>
              <a:rPr lang="en-US" sz="4450" b="1" dirty="0">
                <a:solidFill>
                  <a:srgbClr val="303030"/>
                </a:solidFill>
                <a:latin typeface="Engel Voelkers Headline Bold" pitchFamily="34" charset="0"/>
                <a:ea typeface="Engel Voelkers Headline Bold" pitchFamily="34" charset="-122"/>
                <a:cs typeface="Engel Voelkers Headline Bold" pitchFamily="34" charset="-120"/>
              </a:rPr>
              <a:t>Subject Line Optimization</a:t>
            </a:r>
            <a:endParaRPr lang="en-US" sz="4450" dirty="0"/>
          </a:p>
        </p:txBody>
      </p:sp>
      <p:sp>
        <p:nvSpPr>
          <p:cNvPr id="5" name="Text 3"/>
          <p:cNvSpPr/>
          <p:nvPr/>
        </p:nvSpPr>
        <p:spPr>
          <a:xfrm>
            <a:off x="793790" y="2670096"/>
            <a:ext cx="3402330" cy="425291"/>
          </a:xfrm>
          <a:prstGeom prst="rect">
            <a:avLst/>
          </a:prstGeom>
          <a:noFill/>
          <a:ln/>
        </p:spPr>
        <p:txBody>
          <a:bodyPr wrap="none" lIns="0" tIns="0" rIns="0" bIns="0" rtlCol="0" anchor="t"/>
          <a:lstStyle/>
          <a:p>
            <a:pPr marL="0" indent="0" algn="l">
              <a:lnSpc>
                <a:spcPts val="3300"/>
              </a:lnSpc>
              <a:buNone/>
            </a:pPr>
            <a:r>
              <a:rPr lang="en-US" sz="2650" b="1" dirty="0">
                <a:solidFill>
                  <a:srgbClr val="303030"/>
                </a:solidFill>
                <a:latin typeface="Engel Voelkers Headline Bold" pitchFamily="34" charset="0"/>
                <a:ea typeface="Engel Voelkers Headline Bold" pitchFamily="34" charset="-122"/>
                <a:cs typeface="Engel Voelkers Headline Bold" pitchFamily="34" charset="-120"/>
              </a:rPr>
              <a:t>Predictive Analytics</a:t>
            </a:r>
            <a:endParaRPr lang="en-US" sz="2650" dirty="0"/>
          </a:p>
        </p:txBody>
      </p:sp>
      <p:sp>
        <p:nvSpPr>
          <p:cNvPr id="6" name="Text 4"/>
          <p:cNvSpPr/>
          <p:nvPr/>
        </p:nvSpPr>
        <p:spPr>
          <a:xfrm>
            <a:off x="793790" y="3276838"/>
            <a:ext cx="7604284" cy="1224439"/>
          </a:xfrm>
          <a:prstGeom prst="rect">
            <a:avLst/>
          </a:prstGeom>
          <a:noFill/>
          <a:ln/>
        </p:spPr>
        <p:txBody>
          <a:bodyPr wrap="square" lIns="0" tIns="0" rIns="0" bIns="0" rtlCol="0" anchor="t"/>
          <a:lstStyle/>
          <a:p>
            <a:pPr marL="0" indent="0" algn="l">
              <a:lnSpc>
                <a:spcPts val="3200"/>
              </a:lnSpc>
              <a:buNone/>
            </a:pPr>
            <a:r>
              <a:rPr lang="en-US" sz="2200" dirty="0">
                <a:solidFill>
                  <a:srgbClr val="303030"/>
                </a:solidFill>
                <a:latin typeface="Engel Voelkers Text" pitchFamily="34" charset="0"/>
                <a:ea typeface="Engel Voelkers Text" pitchFamily="34" charset="-122"/>
                <a:cs typeface="Engel Voelkers Text" pitchFamily="34" charset="-120"/>
              </a:rPr>
              <a:t>Use AI to predict which subject lines will work before you send. Modern email platforms analyze millions of data points to forecast open rates with surprising accuracy.</a:t>
            </a:r>
            <a:endParaRPr lang="en-US" sz="2200" dirty="0"/>
          </a:p>
        </p:txBody>
      </p:sp>
      <p:sp>
        <p:nvSpPr>
          <p:cNvPr id="7" name="Text 5"/>
          <p:cNvSpPr/>
          <p:nvPr/>
        </p:nvSpPr>
        <p:spPr>
          <a:xfrm>
            <a:off x="793790" y="4664512"/>
            <a:ext cx="7604284" cy="408146"/>
          </a:xfrm>
          <a:prstGeom prst="rect">
            <a:avLst/>
          </a:prstGeom>
          <a:noFill/>
          <a:ln/>
        </p:spPr>
        <p:txBody>
          <a:bodyPr wrap="none" lIns="0" tIns="0" rIns="0" bIns="0" rtlCol="0" anchor="t"/>
          <a:lstStyle/>
          <a:p>
            <a:pPr marL="0" indent="0" algn="l">
              <a:lnSpc>
                <a:spcPts val="3200"/>
              </a:lnSpc>
              <a:buNone/>
            </a:pPr>
            <a:endParaRPr lang="en-US" sz="2200" dirty="0"/>
          </a:p>
        </p:txBody>
      </p:sp>
      <p:sp>
        <p:nvSpPr>
          <p:cNvPr id="8" name="Text 6"/>
          <p:cNvSpPr/>
          <p:nvPr/>
        </p:nvSpPr>
        <p:spPr>
          <a:xfrm>
            <a:off x="793790" y="5235892"/>
            <a:ext cx="7604284" cy="1224439"/>
          </a:xfrm>
          <a:prstGeom prst="rect">
            <a:avLst/>
          </a:prstGeom>
          <a:noFill/>
          <a:ln/>
        </p:spPr>
        <p:txBody>
          <a:bodyPr wrap="square" lIns="0" tIns="0" rIns="0" bIns="0" rtlCol="0" anchor="t"/>
          <a:lstStyle/>
          <a:p>
            <a:pPr marL="0" indent="0" algn="l">
              <a:lnSpc>
                <a:spcPts val="3200"/>
              </a:lnSpc>
              <a:buNone/>
            </a:pPr>
            <a:r>
              <a:rPr lang="en-US" sz="2200" dirty="0">
                <a:solidFill>
                  <a:srgbClr val="303030"/>
                </a:solidFill>
                <a:latin typeface="Engel Voelkers Text" pitchFamily="34" charset="0"/>
                <a:ea typeface="Engel Voelkers Text" pitchFamily="34" charset="-122"/>
                <a:cs typeface="Engel Voelkers Text" pitchFamily="34" charset="-120"/>
              </a:rPr>
              <a:t>Test multiple variations against your specific audience. What works for a B2B tech company won't work for a local bakery. Let the data guide your decisions, not assumptions.</a:t>
            </a:r>
            <a:endParaRPr lang="en-US" sz="2200" dirty="0"/>
          </a:p>
        </p:txBody>
      </p:sp>
      <p:sp>
        <p:nvSpPr>
          <p:cNvPr id="9" name="Text 7"/>
          <p:cNvSpPr/>
          <p:nvPr/>
        </p:nvSpPr>
        <p:spPr>
          <a:xfrm>
            <a:off x="9447609" y="2806065"/>
            <a:ext cx="3907988" cy="748427"/>
          </a:xfrm>
          <a:prstGeom prst="rect">
            <a:avLst/>
          </a:prstGeom>
          <a:noFill/>
          <a:ln/>
        </p:spPr>
        <p:txBody>
          <a:bodyPr wrap="none" lIns="0" tIns="0" rIns="0" bIns="0" rtlCol="0" anchor="t"/>
          <a:lstStyle/>
          <a:p>
            <a:pPr marL="0" indent="0" algn="ctr">
              <a:lnSpc>
                <a:spcPts val="5850"/>
              </a:lnSpc>
              <a:buNone/>
            </a:pPr>
            <a:r>
              <a:rPr lang="en-US" sz="5850" b="1" dirty="0">
                <a:solidFill>
                  <a:srgbClr val="303030"/>
                </a:solidFill>
                <a:latin typeface="Engel Voelkers Headline Bold" pitchFamily="34" charset="0"/>
                <a:ea typeface="Engel Voelkers Headline Bold" pitchFamily="34" charset="-122"/>
                <a:cs typeface="Engel Voelkers Headline Bold" pitchFamily="34" charset="-120"/>
              </a:rPr>
              <a:t>3x</a:t>
            </a:r>
            <a:endParaRPr lang="en-US" sz="5850" dirty="0"/>
          </a:p>
        </p:txBody>
      </p:sp>
      <p:sp>
        <p:nvSpPr>
          <p:cNvPr id="10" name="Text 8"/>
          <p:cNvSpPr/>
          <p:nvPr/>
        </p:nvSpPr>
        <p:spPr>
          <a:xfrm>
            <a:off x="9983986" y="3803928"/>
            <a:ext cx="2835235" cy="354330"/>
          </a:xfrm>
          <a:prstGeom prst="rect">
            <a:avLst/>
          </a:prstGeom>
          <a:noFill/>
          <a:ln/>
        </p:spPr>
        <p:txBody>
          <a:bodyPr wrap="none" lIns="0" tIns="0" rIns="0" bIns="0" rtlCol="0" anchor="t"/>
          <a:lstStyle/>
          <a:p>
            <a:pPr marL="0" indent="0" algn="ctr">
              <a:lnSpc>
                <a:spcPts val="2750"/>
              </a:lnSpc>
              <a:buNone/>
            </a:pPr>
            <a:r>
              <a:rPr lang="en-US" sz="2200" b="1" dirty="0">
                <a:solidFill>
                  <a:srgbClr val="303030"/>
                </a:solidFill>
                <a:latin typeface="Engel Voelkers Headline Bold" pitchFamily="34" charset="0"/>
                <a:ea typeface="Engel Voelkers Headline Bold" pitchFamily="34" charset="-122"/>
                <a:cs typeface="Engel Voelkers Headline Bold" pitchFamily="34" charset="-120"/>
              </a:rPr>
              <a:t>Inbox Volume</a:t>
            </a:r>
            <a:endParaRPr lang="en-US" sz="2200" dirty="0"/>
          </a:p>
        </p:txBody>
      </p:sp>
      <p:sp>
        <p:nvSpPr>
          <p:cNvPr id="11" name="Text 9"/>
          <p:cNvSpPr/>
          <p:nvPr/>
        </p:nvSpPr>
        <p:spPr>
          <a:xfrm>
            <a:off x="8959096" y="4339709"/>
            <a:ext cx="4885015" cy="326588"/>
          </a:xfrm>
          <a:prstGeom prst="rect">
            <a:avLst/>
          </a:prstGeom>
          <a:noFill/>
          <a:ln/>
        </p:spPr>
        <p:txBody>
          <a:bodyPr wrap="none" lIns="0" tIns="0" rIns="0" bIns="0" rtlCol="0" anchor="t"/>
          <a:lstStyle/>
          <a:p>
            <a:pPr marL="0" indent="0" algn="ctr">
              <a:lnSpc>
                <a:spcPts val="2550"/>
              </a:lnSpc>
              <a:buNone/>
            </a:pPr>
            <a:r>
              <a:rPr lang="en-US" sz="1750" dirty="0">
                <a:solidFill>
                  <a:srgbClr val="303030"/>
                </a:solidFill>
                <a:latin typeface="Engel Voelkers Text" pitchFamily="34" charset="0"/>
                <a:ea typeface="Engel Voelkers Text" pitchFamily="34" charset="-122"/>
                <a:cs typeface="Engel Voelkers Text" pitchFamily="34" charset="-120"/>
              </a:rPr>
              <a:t>Average increase since 2024</a:t>
            </a:r>
            <a:endParaRPr lang="en-US" sz="1750" dirty="0"/>
          </a:p>
        </p:txBody>
      </p:sp>
      <p:sp>
        <p:nvSpPr>
          <p:cNvPr id="12" name="Text 10"/>
          <p:cNvSpPr/>
          <p:nvPr/>
        </p:nvSpPr>
        <p:spPr>
          <a:xfrm>
            <a:off x="9447609" y="5142548"/>
            <a:ext cx="3907988" cy="748427"/>
          </a:xfrm>
          <a:prstGeom prst="rect">
            <a:avLst/>
          </a:prstGeom>
          <a:noFill/>
          <a:ln/>
        </p:spPr>
        <p:txBody>
          <a:bodyPr wrap="none" lIns="0" tIns="0" rIns="0" bIns="0" rtlCol="0" anchor="t"/>
          <a:lstStyle/>
          <a:p>
            <a:pPr marL="0" indent="0" algn="ctr">
              <a:lnSpc>
                <a:spcPts val="5850"/>
              </a:lnSpc>
              <a:buNone/>
            </a:pPr>
            <a:r>
              <a:rPr lang="en-US" sz="5850" b="1" dirty="0">
                <a:solidFill>
                  <a:srgbClr val="303030"/>
                </a:solidFill>
                <a:latin typeface="Engel Voelkers Headline Bold" pitchFamily="34" charset="0"/>
                <a:ea typeface="Engel Voelkers Headline Bold" pitchFamily="34" charset="-122"/>
                <a:cs typeface="Engel Voelkers Headline Bold" pitchFamily="34" charset="-120"/>
              </a:rPr>
              <a:t>47%</a:t>
            </a:r>
            <a:endParaRPr lang="en-US" sz="5850" dirty="0"/>
          </a:p>
        </p:txBody>
      </p:sp>
      <p:sp>
        <p:nvSpPr>
          <p:cNvPr id="13" name="Text 11"/>
          <p:cNvSpPr/>
          <p:nvPr/>
        </p:nvSpPr>
        <p:spPr>
          <a:xfrm>
            <a:off x="9983986" y="6140410"/>
            <a:ext cx="2835235" cy="354330"/>
          </a:xfrm>
          <a:prstGeom prst="rect">
            <a:avLst/>
          </a:prstGeom>
          <a:noFill/>
          <a:ln/>
        </p:spPr>
        <p:txBody>
          <a:bodyPr wrap="none" lIns="0" tIns="0" rIns="0" bIns="0" rtlCol="0" anchor="t"/>
          <a:lstStyle/>
          <a:p>
            <a:pPr marL="0" indent="0" algn="ctr">
              <a:lnSpc>
                <a:spcPts val="2750"/>
              </a:lnSpc>
              <a:buNone/>
            </a:pPr>
            <a:r>
              <a:rPr lang="en-US" sz="2200" b="1" dirty="0">
                <a:solidFill>
                  <a:srgbClr val="303030"/>
                </a:solidFill>
                <a:latin typeface="Engel Voelkers Headline Bold" pitchFamily="34" charset="0"/>
                <a:ea typeface="Engel Voelkers Headline Bold" pitchFamily="34" charset="-122"/>
                <a:cs typeface="Engel Voelkers Headline Bold" pitchFamily="34" charset="-120"/>
              </a:rPr>
              <a:t>Open Rate Boost</a:t>
            </a:r>
            <a:endParaRPr lang="en-US" sz="2200" dirty="0"/>
          </a:p>
        </p:txBody>
      </p:sp>
      <p:sp>
        <p:nvSpPr>
          <p:cNvPr id="14" name="Text 12"/>
          <p:cNvSpPr/>
          <p:nvPr/>
        </p:nvSpPr>
        <p:spPr>
          <a:xfrm>
            <a:off x="8959096" y="6676192"/>
            <a:ext cx="4885015" cy="326588"/>
          </a:xfrm>
          <a:prstGeom prst="rect">
            <a:avLst/>
          </a:prstGeom>
          <a:noFill/>
          <a:ln/>
        </p:spPr>
        <p:txBody>
          <a:bodyPr wrap="none" lIns="0" tIns="0" rIns="0" bIns="0" rtlCol="0" anchor="t"/>
          <a:lstStyle/>
          <a:p>
            <a:pPr marL="0" indent="0" algn="ctr">
              <a:lnSpc>
                <a:spcPts val="2550"/>
              </a:lnSpc>
              <a:buNone/>
            </a:pPr>
            <a:r>
              <a:rPr lang="en-US" sz="1750" dirty="0">
                <a:solidFill>
                  <a:srgbClr val="303030"/>
                </a:solidFill>
                <a:latin typeface="Engel Voelkers Text" pitchFamily="34" charset="0"/>
                <a:ea typeface="Engel Voelkers Text" pitchFamily="34" charset="-122"/>
                <a:cs typeface="Engel Voelkers Text" pitchFamily="34" charset="-120"/>
              </a:rPr>
              <a:t>With AI-optimized subject lines</a:t>
            </a:r>
            <a:endParaRPr lang="en-US" sz="1750" dirty="0"/>
          </a:p>
        </p:txBody>
      </p:sp>
      <p:pic>
        <p:nvPicPr>
          <p:cNvPr id="15" name="Image 0" descr="preencoded.png"/>
          <p:cNvPicPr>
            <a:picLocks noChangeAspect="1"/>
          </p:cNvPicPr>
          <p:nvPr/>
        </p:nvPicPr>
        <p:blipFill>
          <a:blip r:embed="rId3"/>
          <a:stretch>
            <a:fillRect/>
          </a:stretch>
        </p:blipFill>
        <p:spPr>
          <a:xfrm>
            <a:off x="6353532" y="7549158"/>
            <a:ext cx="1923217" cy="3401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595360" y="0"/>
            <a:ext cx="6035040" cy="8229600"/>
          </a:xfrm>
          <a:prstGeom prst="rect">
            <a:avLst/>
          </a:prstGeom>
        </p:spPr>
      </p:pic>
      <p:sp>
        <p:nvSpPr>
          <p:cNvPr id="3" name="Text 0"/>
          <p:cNvSpPr/>
          <p:nvPr/>
        </p:nvSpPr>
        <p:spPr>
          <a:xfrm>
            <a:off x="793790" y="1362432"/>
            <a:ext cx="7556421" cy="1328976"/>
          </a:xfrm>
          <a:prstGeom prst="rect">
            <a:avLst/>
          </a:prstGeom>
          <a:noFill/>
          <a:ln/>
        </p:spPr>
        <p:txBody>
          <a:bodyPr wrap="square" lIns="0" tIns="0" rIns="0" bIns="0" rtlCol="0" anchor="t"/>
          <a:lstStyle/>
          <a:p>
            <a:pPr marL="0" indent="0" algn="l">
              <a:lnSpc>
                <a:spcPts val="5200"/>
              </a:lnSpc>
              <a:buNone/>
            </a:pPr>
            <a:r>
              <a:rPr lang="en-US" sz="4150" b="1" dirty="0">
                <a:solidFill>
                  <a:srgbClr val="303030"/>
                </a:solidFill>
                <a:latin typeface="Engel Voelkers Headline Bold" pitchFamily="34" charset="0"/>
                <a:ea typeface="Engel Voelkers Headline Bold" pitchFamily="34" charset="-122"/>
                <a:cs typeface="Engel Voelkers Headline Bold" pitchFamily="34" charset="-120"/>
              </a:rPr>
              <a:t>CONNECT: The Death of the General List</a:t>
            </a:r>
            <a:endParaRPr lang="en-US" sz="4150" dirty="0"/>
          </a:p>
        </p:txBody>
      </p:sp>
      <p:sp>
        <p:nvSpPr>
          <p:cNvPr id="4" name="Text 1"/>
          <p:cNvSpPr/>
          <p:nvPr/>
        </p:nvSpPr>
        <p:spPr>
          <a:xfrm>
            <a:off x="793790" y="2930604"/>
            <a:ext cx="7556421" cy="595313"/>
          </a:xfrm>
          <a:prstGeom prst="rect">
            <a:avLst/>
          </a:prstGeom>
          <a:noFill/>
          <a:ln/>
        </p:spPr>
        <p:txBody>
          <a:bodyPr wrap="square" lIns="0" tIns="0" rIns="0" bIns="0" rtlCol="0" anchor="t"/>
          <a:lstStyle/>
          <a:p>
            <a:pPr marL="0" indent="0" algn="l">
              <a:lnSpc>
                <a:spcPts val="2300"/>
              </a:lnSpc>
              <a:buNone/>
            </a:pPr>
            <a:r>
              <a:rPr lang="en-US" sz="1650" dirty="0">
                <a:solidFill>
                  <a:srgbClr val="303030"/>
                </a:solidFill>
                <a:latin typeface="Engel Voelkers Text" pitchFamily="34" charset="0"/>
                <a:ea typeface="Engel Voelkers Text" pitchFamily="34" charset="-122"/>
                <a:cs typeface="Engel Voelkers Text" pitchFamily="34" charset="-120"/>
              </a:rPr>
              <a:t>The "monthly newsletter" is too broad for 2026. People want "My Interests Newsletter," not a one-size-fits-all blast. </a:t>
            </a:r>
            <a:endParaRPr lang="en-US" sz="1650" dirty="0"/>
          </a:p>
        </p:txBody>
      </p:sp>
      <p:sp>
        <p:nvSpPr>
          <p:cNvPr id="5" name="Text 2"/>
          <p:cNvSpPr/>
          <p:nvPr/>
        </p:nvSpPr>
        <p:spPr>
          <a:xfrm>
            <a:off x="793790" y="3705225"/>
            <a:ext cx="7556421" cy="297656"/>
          </a:xfrm>
          <a:prstGeom prst="rect">
            <a:avLst/>
          </a:prstGeom>
          <a:noFill/>
          <a:ln/>
        </p:spPr>
        <p:txBody>
          <a:bodyPr wrap="none" lIns="0" tIns="0" rIns="0" bIns="0" rtlCol="0" anchor="t"/>
          <a:lstStyle/>
          <a:p>
            <a:pPr marL="0" indent="0" algn="l">
              <a:lnSpc>
                <a:spcPts val="2300"/>
              </a:lnSpc>
              <a:buNone/>
            </a:pPr>
            <a:r>
              <a:rPr lang="en-US" sz="1650" dirty="0">
                <a:solidFill>
                  <a:srgbClr val="303030"/>
                </a:solidFill>
                <a:latin typeface="Engel Voelkers Text" pitchFamily="34" charset="0"/>
                <a:ea typeface="Engel Voelkers Text" pitchFamily="34" charset="-122"/>
                <a:cs typeface="Engel Voelkers Text" pitchFamily="34" charset="-120"/>
              </a:rPr>
              <a:t>Segmentation is no longer optional—it's the baseline expectation.</a:t>
            </a:r>
            <a:endParaRPr lang="en-US" sz="1650" dirty="0"/>
          </a:p>
        </p:txBody>
      </p:sp>
      <p:sp>
        <p:nvSpPr>
          <p:cNvPr id="6" name="Shape 3"/>
          <p:cNvSpPr/>
          <p:nvPr/>
        </p:nvSpPr>
        <p:spPr>
          <a:xfrm>
            <a:off x="793790" y="4182189"/>
            <a:ext cx="3698438" cy="2684859"/>
          </a:xfrm>
          <a:prstGeom prst="roundRect">
            <a:avLst>
              <a:gd name="adj" fmla="val 7128"/>
            </a:avLst>
          </a:prstGeom>
          <a:solidFill>
            <a:srgbClr val="FFFFFF">
              <a:alpha val="95000"/>
            </a:srgbClr>
          </a:solidFill>
          <a:ln w="22860">
            <a:solidFill>
              <a:srgbClr val="D8D4D4"/>
            </a:solidFill>
            <a:prstDash val="solid"/>
          </a:ln>
          <a:effectLst>
            <a:outerShdw blurRad="318770" algn="bl" rotWithShape="0">
              <a:srgbClr val="333333">
                <a:alpha val="10000"/>
              </a:srgbClr>
            </a:outerShdw>
          </a:effectLst>
        </p:spPr>
        <p:txBody>
          <a:bodyPr/>
          <a:lstStyle/>
          <a:p>
            <a:endParaRPr lang="en-US"/>
          </a:p>
        </p:txBody>
      </p:sp>
      <p:sp>
        <p:nvSpPr>
          <p:cNvPr id="7" name="Text 4"/>
          <p:cNvSpPr/>
          <p:nvPr/>
        </p:nvSpPr>
        <p:spPr>
          <a:xfrm>
            <a:off x="1029295" y="4417695"/>
            <a:ext cx="2658070" cy="332303"/>
          </a:xfrm>
          <a:prstGeom prst="rect">
            <a:avLst/>
          </a:prstGeom>
          <a:noFill/>
          <a:ln/>
        </p:spPr>
        <p:txBody>
          <a:bodyPr wrap="none" lIns="0" tIns="0" rIns="0" bIns="0" rtlCol="0" anchor="t"/>
          <a:lstStyle/>
          <a:p>
            <a:pPr marL="0" indent="0" algn="l">
              <a:lnSpc>
                <a:spcPts val="2600"/>
              </a:lnSpc>
              <a:buNone/>
            </a:pPr>
            <a:r>
              <a:rPr lang="en-US" sz="2050" b="1" dirty="0">
                <a:solidFill>
                  <a:srgbClr val="303030"/>
                </a:solidFill>
                <a:latin typeface="Engel Voelkers Headline Bold" pitchFamily="34" charset="0"/>
                <a:ea typeface="Engel Voelkers Headline Bold" pitchFamily="34" charset="-122"/>
                <a:cs typeface="Engel Voelkers Headline Bold" pitchFamily="34" charset="-120"/>
              </a:rPr>
              <a:t>Zero-Party Data</a:t>
            </a:r>
            <a:endParaRPr lang="en-US" sz="2050" dirty="0"/>
          </a:p>
        </p:txBody>
      </p:sp>
      <p:sp>
        <p:nvSpPr>
          <p:cNvPr id="8" name="Text 5"/>
          <p:cNvSpPr/>
          <p:nvPr/>
        </p:nvSpPr>
        <p:spPr>
          <a:xfrm>
            <a:off x="1029295" y="4845606"/>
            <a:ext cx="3227427" cy="1785938"/>
          </a:xfrm>
          <a:prstGeom prst="rect">
            <a:avLst/>
          </a:prstGeom>
          <a:noFill/>
          <a:ln/>
        </p:spPr>
        <p:txBody>
          <a:bodyPr wrap="square" lIns="0" tIns="0" rIns="0" bIns="0" rtlCol="0" anchor="t"/>
          <a:lstStyle/>
          <a:p>
            <a:pPr marL="0" indent="0" algn="l">
              <a:lnSpc>
                <a:spcPts val="2300"/>
              </a:lnSpc>
              <a:buNone/>
            </a:pPr>
            <a:r>
              <a:rPr lang="en-US" sz="1650" dirty="0">
                <a:solidFill>
                  <a:srgbClr val="303030"/>
                </a:solidFill>
                <a:latin typeface="Engel Voelkers Text" pitchFamily="34" charset="0"/>
                <a:ea typeface="Engel Voelkers Text" pitchFamily="34" charset="-122"/>
                <a:cs typeface="Engel Voelkers Text" pitchFamily="34" charset="-120"/>
              </a:rPr>
              <a:t>Use your email to ask questions directly. "Are you interested in B2B networking or B2C marketing?" Use the answer to tag subscribers automatically and deliver relevant content.</a:t>
            </a:r>
            <a:endParaRPr lang="en-US" sz="1650" dirty="0"/>
          </a:p>
        </p:txBody>
      </p:sp>
      <p:sp>
        <p:nvSpPr>
          <p:cNvPr id="9" name="Shape 6"/>
          <p:cNvSpPr/>
          <p:nvPr/>
        </p:nvSpPr>
        <p:spPr>
          <a:xfrm>
            <a:off x="4651653" y="4182189"/>
            <a:ext cx="3698558" cy="2684859"/>
          </a:xfrm>
          <a:prstGeom prst="roundRect">
            <a:avLst>
              <a:gd name="adj" fmla="val 7128"/>
            </a:avLst>
          </a:prstGeom>
          <a:solidFill>
            <a:srgbClr val="FFFFFF">
              <a:alpha val="95000"/>
            </a:srgbClr>
          </a:solidFill>
          <a:ln w="22860">
            <a:solidFill>
              <a:srgbClr val="D8D4D4"/>
            </a:solidFill>
            <a:prstDash val="solid"/>
          </a:ln>
          <a:effectLst>
            <a:outerShdw blurRad="318770" algn="bl" rotWithShape="0">
              <a:srgbClr val="333333">
                <a:alpha val="10000"/>
              </a:srgbClr>
            </a:outerShdw>
          </a:effectLst>
        </p:spPr>
        <p:txBody>
          <a:bodyPr/>
          <a:lstStyle/>
          <a:p>
            <a:endParaRPr lang="en-US"/>
          </a:p>
        </p:txBody>
      </p:sp>
      <p:sp>
        <p:nvSpPr>
          <p:cNvPr id="10" name="Text 7"/>
          <p:cNvSpPr/>
          <p:nvPr/>
        </p:nvSpPr>
        <p:spPr>
          <a:xfrm>
            <a:off x="4887158" y="4417695"/>
            <a:ext cx="3006685" cy="332303"/>
          </a:xfrm>
          <a:prstGeom prst="rect">
            <a:avLst/>
          </a:prstGeom>
          <a:noFill/>
          <a:ln/>
        </p:spPr>
        <p:txBody>
          <a:bodyPr wrap="none" lIns="0" tIns="0" rIns="0" bIns="0" rtlCol="0" anchor="t"/>
          <a:lstStyle/>
          <a:p>
            <a:pPr marL="0" indent="0" algn="l">
              <a:lnSpc>
                <a:spcPts val="2600"/>
              </a:lnSpc>
              <a:buNone/>
            </a:pPr>
            <a:r>
              <a:rPr lang="en-US" sz="2050" b="1" dirty="0">
                <a:solidFill>
                  <a:srgbClr val="303030"/>
                </a:solidFill>
                <a:latin typeface="Engel Voelkers Headline Bold" pitchFamily="34" charset="0"/>
                <a:ea typeface="Engel Voelkers Headline Bold" pitchFamily="34" charset="-122"/>
                <a:cs typeface="Engel Voelkers Headline Bold" pitchFamily="34" charset="-120"/>
              </a:rPr>
              <a:t>Dynamic Content Blocks</a:t>
            </a:r>
            <a:endParaRPr lang="en-US" sz="2050" dirty="0"/>
          </a:p>
        </p:txBody>
      </p:sp>
      <p:sp>
        <p:nvSpPr>
          <p:cNvPr id="11" name="Text 8"/>
          <p:cNvSpPr/>
          <p:nvPr/>
        </p:nvSpPr>
        <p:spPr>
          <a:xfrm>
            <a:off x="4887158" y="4845606"/>
            <a:ext cx="3227546" cy="1785938"/>
          </a:xfrm>
          <a:prstGeom prst="rect">
            <a:avLst/>
          </a:prstGeom>
          <a:noFill/>
          <a:ln/>
        </p:spPr>
        <p:txBody>
          <a:bodyPr wrap="square" lIns="0" tIns="0" rIns="0" bIns="0" rtlCol="0" anchor="t"/>
          <a:lstStyle/>
          <a:p>
            <a:pPr marL="0" indent="0" algn="l">
              <a:lnSpc>
                <a:spcPts val="2300"/>
              </a:lnSpc>
              <a:buNone/>
            </a:pPr>
            <a:r>
              <a:rPr lang="en-US" sz="1650" dirty="0">
                <a:solidFill>
                  <a:srgbClr val="303030"/>
                </a:solidFill>
                <a:latin typeface="Engel Voelkers Text" pitchFamily="34" charset="0"/>
                <a:ea typeface="Engel Voelkers Text" pitchFamily="34" charset="-122"/>
                <a:cs typeface="Engel Voelkers Text" pitchFamily="34" charset="-120"/>
              </a:rPr>
              <a:t>One email template can show different images and text to different people. A retail member sees "Commercial Insurance" tips; a stay-at-home parent sees "Community Event" news.</a:t>
            </a:r>
            <a:endParaRPr lang="en-US" sz="1650" dirty="0"/>
          </a:p>
        </p:txBody>
      </p:sp>
      <p:pic>
        <p:nvPicPr>
          <p:cNvPr id="12" name="Image 1" descr="preencoded.png"/>
          <p:cNvPicPr>
            <a:picLocks noChangeAspect="1"/>
          </p:cNvPicPr>
          <p:nvPr/>
        </p:nvPicPr>
        <p:blipFill>
          <a:blip r:embed="rId4"/>
          <a:stretch>
            <a:fillRect/>
          </a:stretch>
        </p:blipFill>
        <p:spPr>
          <a:xfrm>
            <a:off x="6993969" y="7549158"/>
            <a:ext cx="1923217" cy="3401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022033"/>
            <a:ext cx="8872538" cy="797362"/>
          </a:xfrm>
          <a:prstGeom prst="rect">
            <a:avLst/>
          </a:prstGeom>
          <a:noFill/>
          <a:ln/>
        </p:spPr>
        <p:txBody>
          <a:bodyPr wrap="none" lIns="0" tIns="0" rIns="0" bIns="0" rtlCol="0" anchor="t"/>
          <a:lstStyle/>
          <a:p>
            <a:pPr marL="0" indent="0" algn="l">
              <a:lnSpc>
                <a:spcPts val="6250"/>
              </a:lnSpc>
              <a:buNone/>
            </a:pPr>
            <a:r>
              <a:rPr lang="en-US" sz="5000" b="1" dirty="0">
                <a:solidFill>
                  <a:srgbClr val="303030"/>
                </a:solidFill>
                <a:latin typeface="Engel Voelkers Headline Bold" pitchFamily="34" charset="0"/>
                <a:ea typeface="Engel Voelkers Headline Bold" pitchFamily="34" charset="-122"/>
                <a:cs typeface="Engel Voelkers Headline Bold" pitchFamily="34" charset="-120"/>
              </a:rPr>
              <a:t>Hyper-Personalization with AI</a:t>
            </a:r>
            <a:endParaRPr lang="en-US" sz="5000" dirty="0"/>
          </a:p>
        </p:txBody>
      </p:sp>
      <p:pic>
        <p:nvPicPr>
          <p:cNvPr id="3" name="Image 0" descr="preencoded.png"/>
          <p:cNvPicPr>
            <a:picLocks noChangeAspect="1"/>
          </p:cNvPicPr>
          <p:nvPr/>
        </p:nvPicPr>
        <p:blipFill>
          <a:blip r:embed="rId3"/>
          <a:stretch>
            <a:fillRect/>
          </a:stretch>
        </p:blipFill>
        <p:spPr>
          <a:xfrm>
            <a:off x="793790" y="2278618"/>
            <a:ext cx="4132778" cy="2554248"/>
          </a:xfrm>
          <a:prstGeom prst="rect">
            <a:avLst/>
          </a:prstGeom>
        </p:spPr>
      </p:pic>
      <p:sp>
        <p:nvSpPr>
          <p:cNvPr id="4" name="Text 1"/>
          <p:cNvSpPr/>
          <p:nvPr/>
        </p:nvSpPr>
        <p:spPr>
          <a:xfrm>
            <a:off x="793790" y="5119926"/>
            <a:ext cx="3189684" cy="398621"/>
          </a:xfrm>
          <a:prstGeom prst="rect">
            <a:avLst/>
          </a:prstGeom>
          <a:noFill/>
          <a:ln/>
        </p:spPr>
        <p:txBody>
          <a:bodyPr wrap="none" lIns="0" tIns="0" rIns="0" bIns="0" rtlCol="0" anchor="t"/>
          <a:lstStyle/>
          <a:p>
            <a:pPr marL="0" indent="0" algn="l">
              <a:lnSpc>
                <a:spcPts val="3100"/>
              </a:lnSpc>
              <a:buNone/>
            </a:pPr>
            <a:r>
              <a:rPr lang="en-US" sz="2500" b="1" dirty="0">
                <a:solidFill>
                  <a:srgbClr val="303030"/>
                </a:solidFill>
                <a:latin typeface="Engel Voelkers Headline Bold" pitchFamily="34" charset="0"/>
                <a:ea typeface="Engel Voelkers Headline Bold" pitchFamily="34" charset="-122"/>
                <a:cs typeface="Engel Voelkers Headline Bold" pitchFamily="34" charset="-120"/>
              </a:rPr>
              <a:t>Sentiment Analysis</a:t>
            </a:r>
            <a:endParaRPr lang="en-US" sz="2500" dirty="0"/>
          </a:p>
        </p:txBody>
      </p:sp>
      <p:sp>
        <p:nvSpPr>
          <p:cNvPr id="5" name="Text 2"/>
          <p:cNvSpPr/>
          <p:nvPr/>
        </p:nvSpPr>
        <p:spPr>
          <a:xfrm>
            <a:off x="793790" y="5656302"/>
            <a:ext cx="6377821" cy="1551146"/>
          </a:xfrm>
          <a:prstGeom prst="rect">
            <a:avLst/>
          </a:prstGeom>
          <a:noFill/>
          <a:ln/>
        </p:spPr>
        <p:txBody>
          <a:bodyPr wrap="square" lIns="0" tIns="0" rIns="0" bIns="0" rtlCol="0" anchor="t"/>
          <a:lstStyle/>
          <a:p>
            <a:pPr marL="0" indent="0" algn="l">
              <a:lnSpc>
                <a:spcPts val="3050"/>
              </a:lnSpc>
              <a:buNone/>
            </a:pPr>
            <a:r>
              <a:rPr lang="en-US" sz="2000" dirty="0">
                <a:solidFill>
                  <a:srgbClr val="303030"/>
                </a:solidFill>
                <a:latin typeface="Engel Voelkers Text" pitchFamily="34" charset="0"/>
                <a:ea typeface="Engel Voelkers Text" pitchFamily="34" charset="-122"/>
                <a:cs typeface="Engel Voelkers Text" pitchFamily="34" charset="-120"/>
              </a:rPr>
              <a:t>Use AI to scan your replies. If a member responds with a frustrated tone, AI can flag that for a human to call them immediately. Turn potential problems into relationship-building opportunities.</a:t>
            </a:r>
            <a:endParaRPr lang="en-US" sz="2000" dirty="0"/>
          </a:p>
        </p:txBody>
      </p:sp>
      <p:pic>
        <p:nvPicPr>
          <p:cNvPr id="6" name="Image 1" descr="preencoded.png"/>
          <p:cNvPicPr>
            <a:picLocks noChangeAspect="1"/>
          </p:cNvPicPr>
          <p:nvPr/>
        </p:nvPicPr>
        <p:blipFill>
          <a:blip r:embed="rId4"/>
          <a:stretch>
            <a:fillRect/>
          </a:stretch>
        </p:blipFill>
        <p:spPr>
          <a:xfrm>
            <a:off x="7458670" y="2278618"/>
            <a:ext cx="4132898" cy="2554248"/>
          </a:xfrm>
          <a:prstGeom prst="rect">
            <a:avLst/>
          </a:prstGeom>
        </p:spPr>
      </p:pic>
      <p:sp>
        <p:nvSpPr>
          <p:cNvPr id="7" name="Text 3"/>
          <p:cNvSpPr/>
          <p:nvPr/>
        </p:nvSpPr>
        <p:spPr>
          <a:xfrm>
            <a:off x="7458670" y="5119926"/>
            <a:ext cx="3189684" cy="398621"/>
          </a:xfrm>
          <a:prstGeom prst="rect">
            <a:avLst/>
          </a:prstGeom>
          <a:noFill/>
          <a:ln/>
        </p:spPr>
        <p:txBody>
          <a:bodyPr wrap="none" lIns="0" tIns="0" rIns="0" bIns="0" rtlCol="0" anchor="t"/>
          <a:lstStyle/>
          <a:p>
            <a:pPr marL="0" indent="0" algn="l">
              <a:lnSpc>
                <a:spcPts val="3100"/>
              </a:lnSpc>
              <a:buNone/>
            </a:pPr>
            <a:r>
              <a:rPr lang="en-US" sz="2500" b="1" dirty="0">
                <a:solidFill>
                  <a:srgbClr val="303030"/>
                </a:solidFill>
                <a:latin typeface="Engel Voelkers Headline Bold" pitchFamily="34" charset="0"/>
                <a:ea typeface="Engel Voelkers Headline Bold" pitchFamily="34" charset="-122"/>
                <a:cs typeface="Engel Voelkers Headline Bold" pitchFamily="34" charset="-120"/>
              </a:rPr>
              <a:t>Predictive Send-Time</a:t>
            </a:r>
            <a:endParaRPr lang="en-US" sz="2500" dirty="0"/>
          </a:p>
        </p:txBody>
      </p:sp>
      <p:sp>
        <p:nvSpPr>
          <p:cNvPr id="8" name="Text 4"/>
          <p:cNvSpPr/>
          <p:nvPr/>
        </p:nvSpPr>
        <p:spPr>
          <a:xfrm>
            <a:off x="7458670" y="5656302"/>
            <a:ext cx="6377940" cy="1551146"/>
          </a:xfrm>
          <a:prstGeom prst="rect">
            <a:avLst/>
          </a:prstGeom>
          <a:noFill/>
          <a:ln/>
        </p:spPr>
        <p:txBody>
          <a:bodyPr wrap="square" lIns="0" tIns="0" rIns="0" bIns="0" rtlCol="0" anchor="t"/>
          <a:lstStyle/>
          <a:p>
            <a:pPr marL="0" indent="0" algn="l">
              <a:lnSpc>
                <a:spcPts val="3050"/>
              </a:lnSpc>
              <a:buNone/>
            </a:pPr>
            <a:r>
              <a:rPr lang="en-US" sz="2000" dirty="0">
                <a:solidFill>
                  <a:srgbClr val="303030"/>
                </a:solidFill>
                <a:latin typeface="Engel Voelkers Text" pitchFamily="34" charset="0"/>
                <a:ea typeface="Engel Voelkers Text" pitchFamily="34" charset="-122"/>
                <a:cs typeface="Engel Voelkers Text" pitchFamily="34" charset="-120"/>
              </a:rPr>
              <a:t>"Tuesday at 10 AM" is a myth. AI now tracks when Individual A usually opens their mail—maybe 11 PM after the kids are in bed—and delivers it then. Timing is personal.</a:t>
            </a:r>
            <a:endParaRPr lang="en-US" sz="2000" dirty="0"/>
          </a:p>
        </p:txBody>
      </p:sp>
      <p:pic>
        <p:nvPicPr>
          <p:cNvPr id="9" name="Image 2" descr="preencoded.png"/>
          <p:cNvPicPr>
            <a:picLocks noChangeAspect="1"/>
          </p:cNvPicPr>
          <p:nvPr/>
        </p:nvPicPr>
        <p:blipFill>
          <a:blip r:embed="rId5"/>
          <a:stretch>
            <a:fillRect/>
          </a:stretch>
        </p:blipFill>
        <p:spPr>
          <a:xfrm>
            <a:off x="6353532" y="7549158"/>
            <a:ext cx="1923217" cy="34016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1499</Words>
  <Application>Microsoft Office PowerPoint</Application>
  <PresentationFormat>Custom</PresentationFormat>
  <Paragraphs>123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Consolas</vt:lpstr>
      <vt:lpstr>Engel Voelkers Headline Bold</vt:lpstr>
      <vt:lpstr>Engel Voelkers Headline Light</vt:lpstr>
      <vt:lpstr>Engel Voelkers Text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Karen Arenson</dc:creator>
  <cp:lastModifiedBy>Karen Arenson</cp:lastModifiedBy>
  <cp:revision>2</cp:revision>
  <dcterms:created xsi:type="dcterms:W3CDTF">2026-02-14T19:19:12Z</dcterms:created>
  <dcterms:modified xsi:type="dcterms:W3CDTF">2026-02-15T15:41:58Z</dcterms:modified>
</cp:coreProperties>
</file>