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95" r:id="rId1"/>
  </p:sldMasterIdLst>
  <p:sldIdLst>
    <p:sldId id="273" r:id="rId2"/>
    <p:sldId id="283" r:id="rId3"/>
    <p:sldId id="285" r:id="rId4"/>
  </p:sldIdLst>
  <p:sldSz cx="13716000" cy="10287000"/>
  <p:notesSz cx="7023100" cy="9309100"/>
  <p:embeddedFontLst>
    <p:embeddedFont>
      <p:font typeface="Trebuchet MS" panose="020B0603020202020204" pitchFamily="34" charset="0"/>
      <p:regular r:id="rId5"/>
      <p:bold r:id="rId6"/>
      <p:italic r:id="rId7"/>
      <p:boldItalic r:id="rId8"/>
    </p:embeddedFont>
    <p:embeddedFont>
      <p:font typeface="Wingdings 3" panose="05040102010807070707" pitchFamily="18" charset="2"/>
      <p:regular r:id="rId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1594" y="62"/>
      </p:cViewPr>
      <p:guideLst>
        <p:guide orient="horz" pos="216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2699" y="-12702"/>
            <a:ext cx="13756974" cy="10312403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95893" y="3606801"/>
            <a:ext cx="8740079" cy="2469453"/>
          </a:xfrm>
        </p:spPr>
        <p:txBody>
          <a:bodyPr anchor="b">
            <a:noAutofit/>
          </a:bodyPr>
          <a:lstStyle>
            <a:lvl1pPr algn="r">
              <a:defRPr sz="81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5893" y="6076252"/>
            <a:ext cx="8740079" cy="164534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1449AA12-8195-4182-A7AC-2E7E59DFBDAF}" type="datetimeFigureOut">
              <a:rPr lang="en-US" smtClean="0"/>
              <a:pPr algn="r"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879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9521571" cy="51054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6705600"/>
            <a:ext cx="9521571" cy="2356443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964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2328" y="914400"/>
            <a:ext cx="9108273" cy="45339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51611" y="5448300"/>
            <a:ext cx="8129706" cy="5715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398" y="6705600"/>
            <a:ext cx="9521573" cy="2356443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24067" y="1185567"/>
            <a:ext cx="685979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121549" y="4329834"/>
            <a:ext cx="685979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6899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398" y="2897982"/>
            <a:ext cx="9521573" cy="3893190"/>
          </a:xfrm>
        </p:spPr>
        <p:txBody>
          <a:bodyPr anchor="b">
            <a:normAutofit/>
          </a:bodyPr>
          <a:lstStyle>
            <a:lvl1pPr algn="l">
              <a:defRPr sz="6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398" y="6791172"/>
            <a:ext cx="9521573" cy="227087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77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2328" y="914400"/>
            <a:ext cx="9108273" cy="45339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14396" y="6019800"/>
            <a:ext cx="9521574" cy="771372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398" y="6791172"/>
            <a:ext cx="9521573" cy="227087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24067" y="1185567"/>
            <a:ext cx="685979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121549" y="4329834"/>
            <a:ext cx="685979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5022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773" y="914400"/>
            <a:ext cx="9512198" cy="4533900"/>
          </a:xfrm>
        </p:spPr>
        <p:txBody>
          <a:bodyPr anchor="ctr">
            <a:normAutofit/>
          </a:bodyPr>
          <a:lstStyle>
            <a:lvl1pPr algn="l">
              <a:defRPr sz="6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14396" y="6019800"/>
            <a:ext cx="9521574" cy="771372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accent1"/>
                </a:solidFill>
              </a:defRPr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398" y="6791172"/>
            <a:ext cx="9521573" cy="227087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380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70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5968" y="914401"/>
            <a:ext cx="1468218" cy="787717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399" y="914401"/>
            <a:ext cx="7792539" cy="78771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71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524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398" y="4051303"/>
            <a:ext cx="9521573" cy="2739872"/>
          </a:xfrm>
        </p:spPr>
        <p:txBody>
          <a:bodyPr anchor="b"/>
          <a:lstStyle>
            <a:lvl1pPr algn="l">
              <a:defRPr sz="6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398" y="6791172"/>
            <a:ext cx="9521573" cy="1290600"/>
          </a:xfrm>
        </p:spPr>
        <p:txBody>
          <a:bodyPr anchor="t"/>
          <a:lstStyle>
            <a:lvl1pPr marL="0" indent="0" algn="l">
              <a:buNone/>
              <a:defRPr sz="3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29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9521571" cy="198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1" y="3240884"/>
            <a:ext cx="4632164" cy="5821158"/>
          </a:xfrm>
        </p:spPr>
        <p:txBody>
          <a:bodyPr>
            <a:normAutofit/>
          </a:bodyPr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3806" y="3240886"/>
            <a:ext cx="4632165" cy="5821160"/>
          </a:xfrm>
        </p:spPr>
        <p:txBody>
          <a:bodyPr>
            <a:normAutofit/>
          </a:bodyPr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818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399" y="914400"/>
            <a:ext cx="9521570" cy="1981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399" y="3241475"/>
            <a:ext cx="4636008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399" y="4105870"/>
            <a:ext cx="4636008" cy="495617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99960" y="3241475"/>
            <a:ext cx="4636008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99960" y="4105870"/>
            <a:ext cx="4636008" cy="495617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215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399" y="914400"/>
            <a:ext cx="9521571" cy="198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711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06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399" y="2247906"/>
            <a:ext cx="4185273" cy="1917699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913" y="772388"/>
            <a:ext cx="5079056" cy="828965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9" y="4165604"/>
            <a:ext cx="4185273" cy="3876674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640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399" y="7200900"/>
            <a:ext cx="9521571" cy="85010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399" y="914400"/>
            <a:ext cx="9521571" cy="576857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9" y="8051007"/>
            <a:ext cx="9521571" cy="101103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01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2700" y="-12702"/>
            <a:ext cx="13756976" cy="10312403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399" y="914400"/>
            <a:ext cx="9521570" cy="1981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399" y="3240886"/>
            <a:ext cx="9521571" cy="5821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07887" y="9062045"/>
            <a:ext cx="102619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9AA12-8195-4182-A7AC-2E7E59DFBDAF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399" y="9062045"/>
            <a:ext cx="693446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67014" y="9062045"/>
            <a:ext cx="76895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accent1"/>
                </a:solidFill>
              </a:defRPr>
            </a:lvl1pPr>
          </a:lstStyle>
          <a:p>
            <a:fld id="{14DFC975-2FD7-44A5-9E78-ECBA461560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51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  <p:sldLayoutId id="2147483811" r:id="rId16"/>
  </p:sldLayoutIdLst>
  <p:txStyles>
    <p:titleStyle>
      <a:lvl1pPr algn="l" defTabSz="685800" rtl="0" eaLnBrk="1" latinLnBrk="0" hangingPunct="1">
        <a:spcBef>
          <a:spcPct val="0"/>
        </a:spcBef>
        <a:buNone/>
        <a:defRPr sz="54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14350" indent="-51435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14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400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0861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CD5C9-C5F0-2456-3465-FF736D4811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6989" y="2213410"/>
            <a:ext cx="12962021" cy="7550022"/>
          </a:xfrm>
        </p:spPr>
        <p:txBody>
          <a:bodyPr>
            <a:normAutofit fontScale="90000"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0" b="1" dirty="0"/>
              <a:t>Maximize Your Membership</a:t>
            </a:r>
            <a:br>
              <a:rPr lang="en-US" sz="5400" dirty="0"/>
            </a:br>
            <a:r>
              <a:rPr lang="en-US" sz="5300" b="1" dirty="0"/>
              <a:t>January 14, 2026</a:t>
            </a:r>
            <a:br>
              <a:rPr lang="en-US" sz="4400" dirty="0"/>
            </a:br>
            <a:br>
              <a:rPr lang="en-US" sz="4050" dirty="0"/>
            </a:br>
            <a:r>
              <a:rPr lang="en-US" sz="4900" dirty="0"/>
              <a:t>Websites that Convert</a:t>
            </a:r>
            <a:br>
              <a:rPr lang="en-US" sz="4050" dirty="0"/>
            </a:br>
            <a:r>
              <a:rPr lang="en-US" sz="4900" dirty="0"/>
              <a:t>What Your Homepage Needs in the Age of AI</a:t>
            </a:r>
            <a:br>
              <a:rPr lang="en-US" sz="4050" dirty="0"/>
            </a:br>
            <a:br>
              <a:rPr lang="en-US" sz="4050" dirty="0"/>
            </a:br>
            <a:br>
              <a:rPr lang="en-US" sz="4050" dirty="0"/>
            </a:br>
            <a:br>
              <a:rPr lang="en-US" sz="4050" dirty="0"/>
            </a:br>
            <a:br>
              <a:rPr lang="en-US" sz="4050" dirty="0"/>
            </a:br>
            <a:br>
              <a:rPr lang="en-US" sz="405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US" sz="3600" i="1" dirty="0">
                <a:latin typeface="Calibri" panose="020F0502020204030204" pitchFamily="34" charset="0"/>
                <a:ea typeface="Calibri" panose="020F0502020204030204" pitchFamily="34" charset="0"/>
              </a:rPr>
              <a:t>#shoptheshorewithus</a:t>
            </a:r>
            <a:br>
              <a:rPr lang="en-US" sz="3600" i="1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sz="3600" dirty="0"/>
          </a:p>
        </p:txBody>
      </p:sp>
      <p:pic>
        <p:nvPicPr>
          <p:cNvPr id="4" name="Picture 3" descr="A white and blue background with black text&#10;&#10;Description automatically generated">
            <a:extLst>
              <a:ext uri="{FF2B5EF4-FFF2-40B4-BE49-F238E27FC236}">
                <a16:creationId xmlns:a16="http://schemas.microsoft.com/office/drawing/2014/main" id="{3F577AD6-3B51-4297-28F3-F6CB7C547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359" y="5403513"/>
            <a:ext cx="2889391" cy="2889391"/>
          </a:xfrm>
          <a:prstGeom prst="rect">
            <a:avLst/>
          </a:prstGeom>
        </p:spPr>
      </p:pic>
      <p:pic>
        <p:nvPicPr>
          <p:cNvPr id="6" name="Picture 5" descr="A logo of a tree with leaves&#10;&#10;AI-generated content may be incorrect.">
            <a:extLst>
              <a:ext uri="{FF2B5EF4-FFF2-40B4-BE49-F238E27FC236}">
                <a16:creationId xmlns:a16="http://schemas.microsoft.com/office/drawing/2014/main" id="{D28A0B70-2C24-79EC-D636-9CA9B3CDDE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631" y="5302816"/>
            <a:ext cx="3977640" cy="299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771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D11C9-67C6-65F5-0B50-E2896466E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489" y="563538"/>
            <a:ext cx="9521570" cy="160421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9600" b="1" dirty="0"/>
              <a:t>THANK YOU TO OUR PRESENTING SERIES SPONSOR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FF7E090-924D-02B9-CA62-20919C32B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2DA5C18-1230-8AAF-0954-4775DEEE8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 descr="A purple circle with white text&#10;&#10;AI-generated content may be incorrect.">
            <a:extLst>
              <a:ext uri="{FF2B5EF4-FFF2-40B4-BE49-F238E27FC236}">
                <a16:creationId xmlns:a16="http://schemas.microsoft.com/office/drawing/2014/main" id="{10A21847-645E-F5E7-64B5-0A88E70AF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104" y="4844844"/>
            <a:ext cx="4657628" cy="4667865"/>
          </a:xfrm>
          <a:prstGeom prst="rect">
            <a:avLst/>
          </a:prstGeom>
        </p:spPr>
      </p:pic>
      <p:pic>
        <p:nvPicPr>
          <p:cNvPr id="10" name="Picture 9" descr="A blue circle with white tree and text&#10;&#10;AI-generated content may be incorrect.">
            <a:extLst>
              <a:ext uri="{FF2B5EF4-FFF2-40B4-BE49-F238E27FC236}">
                <a16:creationId xmlns:a16="http://schemas.microsoft.com/office/drawing/2014/main" id="{52C0D044-D565-C416-97C3-A6ECD20511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927" y="7978878"/>
            <a:ext cx="1666277" cy="166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23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B8F3B6E-CA8B-18E5-A7CD-E201DF803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579" y="826109"/>
            <a:ext cx="12058295" cy="588367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000" b="1" dirty="0"/>
              <a:t>Maximize Your Membership</a:t>
            </a:r>
            <a:br>
              <a:rPr lang="en-US" sz="6000" b="1" dirty="0"/>
            </a:br>
            <a:r>
              <a:rPr lang="en-US" dirty="0"/>
              <a:t>FUTURE DATES IN THE SERIES</a:t>
            </a:r>
          </a:p>
          <a:p>
            <a:pPr marL="0" indent="0" algn="ctr">
              <a:buNone/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sz="4000" b="1" dirty="0"/>
              <a:t>Mar 11, 2026   </a:t>
            </a:r>
            <a:r>
              <a:rPr lang="en-US" sz="4000" dirty="0"/>
              <a:t>Email Marketing that Actually Works</a:t>
            </a:r>
          </a:p>
          <a:p>
            <a:pPr>
              <a:lnSpc>
                <a:spcPct val="150000"/>
              </a:lnSpc>
            </a:pPr>
            <a:r>
              <a:rPr lang="en-US" sz="4000" b="1" dirty="0"/>
              <a:t>Jun 10, 2026   </a:t>
            </a:r>
            <a:r>
              <a:rPr lang="en-US" sz="4000" dirty="0"/>
              <a:t>Building Your Brand with Social Media</a:t>
            </a:r>
          </a:p>
          <a:p>
            <a:pPr>
              <a:lnSpc>
                <a:spcPct val="150000"/>
              </a:lnSpc>
            </a:pPr>
            <a:r>
              <a:rPr lang="en-US" sz="4000" b="1" dirty="0"/>
              <a:t>Where: </a:t>
            </a:r>
            <a:r>
              <a:rPr lang="en-US" sz="4000" dirty="0"/>
              <a:t>The Happ Inn Bar &amp; Grill, Northfield, IL </a:t>
            </a:r>
          </a:p>
          <a:p>
            <a:pPr>
              <a:lnSpc>
                <a:spcPct val="150000"/>
              </a:lnSpc>
            </a:pPr>
            <a:r>
              <a:rPr lang="en-US" sz="4000" b="1" dirty="0"/>
              <a:t>When: </a:t>
            </a:r>
            <a:r>
              <a:rPr lang="en-US" sz="4000" dirty="0"/>
              <a:t>5pm-7:00pm</a:t>
            </a:r>
          </a:p>
        </p:txBody>
      </p:sp>
      <p:pic>
        <p:nvPicPr>
          <p:cNvPr id="2" name="Picture 1" descr="A blue circle with white tree and text&#10;&#10;AI-generated content may be incorrect.">
            <a:extLst>
              <a:ext uri="{FF2B5EF4-FFF2-40B4-BE49-F238E27FC236}">
                <a16:creationId xmlns:a16="http://schemas.microsoft.com/office/drawing/2014/main" id="{3D31FEC2-7C92-8655-6D07-70B2EFA195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927" y="7978878"/>
            <a:ext cx="1666277" cy="166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15575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3026</TotalTime>
  <Words>85</Words>
  <Application>Microsoft Office PowerPoint</Application>
  <PresentationFormat>Custom</PresentationFormat>
  <Paragraphs>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Calibri</vt:lpstr>
      <vt:lpstr>Arial</vt:lpstr>
      <vt:lpstr>Wingdings 3</vt:lpstr>
      <vt:lpstr>Trebuchet MS</vt:lpstr>
      <vt:lpstr>Facet</vt:lpstr>
      <vt:lpstr>Maximize Your Membership January 14, 2026  Websites that Convert What Your Homepage Needs in the Age of AI         #shoptheshorewithus </vt:lpstr>
      <vt:lpstr>THANK YOU TO OUR PRESENTING SERIES SPONSOR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WNG Chamber Marketing and Networking Bootcamp</dc:title>
  <dc:creator>Julie Yusim</dc:creator>
  <cp:lastModifiedBy>Shari Pontillo</cp:lastModifiedBy>
  <cp:revision>49</cp:revision>
  <cp:lastPrinted>2025-01-27T23:09:25Z</cp:lastPrinted>
  <dcterms:created xsi:type="dcterms:W3CDTF">2006-08-16T00:00:00Z</dcterms:created>
  <dcterms:modified xsi:type="dcterms:W3CDTF">2026-01-09T17:56:56Z</dcterms:modified>
  <dc:identifier>DAFtDEnMJaU</dc:identifier>
</cp:coreProperties>
</file>